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1" r:id="rId2"/>
    <p:sldMasterId id="2147483693" r:id="rId3"/>
    <p:sldMasterId id="2147483695" r:id="rId4"/>
  </p:sldMasterIdLst>
  <p:notesMasterIdLst>
    <p:notesMasterId r:id="rId52"/>
  </p:notesMasterIdLst>
  <p:handoutMasterIdLst>
    <p:handoutMasterId r:id="rId53"/>
  </p:handoutMasterIdLst>
  <p:sldIdLst>
    <p:sldId id="280" r:id="rId5"/>
    <p:sldId id="285" r:id="rId6"/>
    <p:sldId id="402" r:id="rId7"/>
    <p:sldId id="392" r:id="rId8"/>
    <p:sldId id="380" r:id="rId9"/>
    <p:sldId id="375" r:id="rId10"/>
    <p:sldId id="381" r:id="rId11"/>
    <p:sldId id="384" r:id="rId12"/>
    <p:sldId id="352" r:id="rId13"/>
    <p:sldId id="385" r:id="rId14"/>
    <p:sldId id="386" r:id="rId15"/>
    <p:sldId id="397" r:id="rId16"/>
    <p:sldId id="398" r:id="rId17"/>
    <p:sldId id="399" r:id="rId18"/>
    <p:sldId id="412" r:id="rId19"/>
    <p:sldId id="413" r:id="rId20"/>
    <p:sldId id="396" r:id="rId21"/>
    <p:sldId id="351" r:id="rId22"/>
    <p:sldId id="368" r:id="rId23"/>
    <p:sldId id="387" r:id="rId24"/>
    <p:sldId id="298" r:id="rId25"/>
    <p:sldId id="388" r:id="rId26"/>
    <p:sldId id="415" r:id="rId27"/>
    <p:sldId id="414" r:id="rId28"/>
    <p:sldId id="389" r:id="rId29"/>
    <p:sldId id="361" r:id="rId30"/>
    <p:sldId id="403" r:id="rId31"/>
    <p:sldId id="400" r:id="rId32"/>
    <p:sldId id="296" r:id="rId33"/>
    <p:sldId id="405" r:id="rId34"/>
    <p:sldId id="353" r:id="rId35"/>
    <p:sldId id="367" r:id="rId36"/>
    <p:sldId id="363" r:id="rId37"/>
    <p:sldId id="404" r:id="rId38"/>
    <p:sldId id="319" r:id="rId39"/>
    <p:sldId id="320" r:id="rId40"/>
    <p:sldId id="390" r:id="rId41"/>
    <p:sldId id="407" r:id="rId42"/>
    <p:sldId id="338" r:id="rId43"/>
    <p:sldId id="340" r:id="rId44"/>
    <p:sldId id="408" r:id="rId45"/>
    <p:sldId id="289" r:id="rId46"/>
    <p:sldId id="410" r:id="rId47"/>
    <p:sldId id="331" r:id="rId48"/>
    <p:sldId id="343" r:id="rId49"/>
    <p:sldId id="409" r:id="rId50"/>
    <p:sldId id="359" r:id="rId51"/>
  </p:sldIdLst>
  <p:sldSz cx="9144000" cy="6858000" type="screen4x3"/>
  <p:notesSz cx="6881813" cy="100028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02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3333CC"/>
    <a:srgbClr val="CC00CC"/>
    <a:srgbClr val="33CC33"/>
    <a:srgbClr val="008000"/>
    <a:srgbClr val="FFFF00"/>
    <a:srgbClr val="000000"/>
    <a:srgbClr val="FB9207"/>
    <a:srgbClr val="CCFFCC"/>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13"/>
    <p:restoredTop sz="94604"/>
  </p:normalViewPr>
  <p:slideViewPr>
    <p:cSldViewPr snapToGrid="0" snapToObjects="1">
      <p:cViewPr>
        <p:scale>
          <a:sx n="66" d="100"/>
          <a:sy n="66" d="100"/>
        </p:scale>
        <p:origin x="-1734" y="-270"/>
      </p:cViewPr>
      <p:guideLst>
        <p:guide orient="horz" pos="4020"/>
        <p:guide pos="2880"/>
      </p:guideLst>
    </p:cSldViewPr>
  </p:slideViewPr>
  <p:notesTextViewPr>
    <p:cViewPr>
      <p:scale>
        <a:sx n="1" d="1"/>
        <a:sy n="1" d="1"/>
      </p:scale>
      <p:origin x="0" y="0"/>
    </p:cViewPr>
  </p:notesTextViewPr>
  <p:sorterViewPr>
    <p:cViewPr>
      <p:scale>
        <a:sx n="66" d="100"/>
        <a:sy n="66" d="100"/>
      </p:scale>
      <p:origin x="0" y="516"/>
    </p:cViewPr>
  </p:sorterViewPr>
  <p:notesViewPr>
    <p:cSldViewPr snapToGrid="0" snapToObjects="1">
      <p:cViewPr varScale="1">
        <p:scale>
          <a:sx n="121" d="100"/>
          <a:sy n="121" d="100"/>
        </p:scale>
        <p:origin x="311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3345684661985"/>
          <c:y val="0.25241728335616542"/>
          <c:w val="0.41567880361733389"/>
          <c:h val="0.74758271664383458"/>
        </c:manualLayout>
      </c:layout>
      <c:doughnut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dPt>
          <c:dPt>
            <c:idx val="1"/>
            <c:bubble3D val="0"/>
            <c:spPr>
              <a:solidFill>
                <a:schemeClr val="accent4"/>
              </a:solidFill>
              <a:ln w="19050">
                <a:noFill/>
              </a:ln>
              <a:effectLst/>
            </c:spPr>
          </c:dPt>
          <c:dPt>
            <c:idx val="2"/>
            <c:bubble3D val="0"/>
            <c:spPr>
              <a:solidFill>
                <a:schemeClr val="accent6"/>
              </a:solidFill>
              <a:ln w="19050">
                <a:noFill/>
              </a:ln>
              <a:effectLst/>
            </c:spPr>
          </c:dPt>
          <c:dPt>
            <c:idx val="3"/>
            <c:bubble3D val="0"/>
            <c:spPr>
              <a:solidFill>
                <a:schemeClr val="accent2">
                  <a:lumMod val="60000"/>
                </a:schemeClr>
              </a:solidFill>
              <a:ln w="19050">
                <a:noFill/>
              </a:ln>
              <a:effectLst/>
            </c:spPr>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Health</c:v>
                </c:pt>
                <c:pt idx="1">
                  <c:v>Inclusive &amp; Secure Society</c:v>
                </c:pt>
                <c:pt idx="2">
                  <c:v>Digital &amp; industry</c:v>
                </c:pt>
                <c:pt idx="3">
                  <c:v>Climate, Energy &amp; Mobility</c:v>
                </c:pt>
                <c:pt idx="4">
                  <c:v>Food &amp; Natural Resources</c:v>
                </c:pt>
                <c:pt idx="5">
                  <c:v>Joint Research Centre</c:v>
                </c:pt>
              </c:strCache>
            </c:strRef>
          </c:cat>
          <c:val>
            <c:numRef>
              <c:f>Sheet1!$B$2:$B$7</c:f>
              <c:numCache>
                <c:formatCode>General</c:formatCode>
                <c:ptCount val="6"/>
                <c:pt idx="0">
                  <c:v>7.7</c:v>
                </c:pt>
                <c:pt idx="1">
                  <c:v>2.8</c:v>
                </c:pt>
                <c:pt idx="2">
                  <c:v>15</c:v>
                </c:pt>
                <c:pt idx="3">
                  <c:v>15</c:v>
                </c:pt>
                <c:pt idx="4">
                  <c:v>10</c:v>
                </c:pt>
                <c:pt idx="5">
                  <c:v>2.2000000000000002</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solidFill>
    </a:ln>
    <a:effectLst/>
  </c:spPr>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0.46172</cdr:x>
      <cdr:y>0.48974</cdr:y>
    </cdr:from>
    <cdr:to>
      <cdr:x>0.56057</cdr:x>
      <cdr:y>0.67458</cdr:y>
    </cdr:to>
    <cdr:sp macro="" textlink="">
      <cdr:nvSpPr>
        <cdr:cNvPr id="2" name="TextBox 1"/>
        <cdr:cNvSpPr txBox="1"/>
      </cdr:nvSpPr>
      <cdr:spPr>
        <a:xfrm xmlns:a="http://schemas.openxmlformats.org/drawingml/2006/main">
          <a:off x="4270920" y="2422733"/>
          <a:ext cx="914400" cy="914400"/>
        </a:xfrm>
        <a:prstGeom xmlns:a="http://schemas.openxmlformats.org/drawingml/2006/main" prst="rect">
          <a:avLst/>
        </a:prstGeom>
      </cdr:spPr>
      <cdr:txBody>
        <a:bodyPr xmlns:a="http://schemas.openxmlformats.org/drawingml/2006/main" vertOverflow="clip" vert="horz" wrap="none" lIns="91440" tIns="45720" rIns="91440" bIns="45720" rtlCol="0" anchor="b">
          <a:normAutofit/>
        </a:bodyPr>
        <a:lstStyle xmlns:a="http://schemas.openxmlformats.org/drawingml/2006/main"/>
        <a:p xmlns:a="http://schemas.openxmlformats.org/drawingml/2006/main">
          <a:r>
            <a:rPr lang="en-GB" sz="2800" dirty="0" smtClean="0"/>
            <a:t>Pillar 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2119" cy="501879"/>
          </a:xfrm>
          <a:prstGeom prst="rect">
            <a:avLst/>
          </a:prstGeom>
        </p:spPr>
        <p:txBody>
          <a:bodyPr vert="horz" lIns="96478" tIns="48239" rIns="96478" bIns="48239" rtlCol="0"/>
          <a:lstStyle>
            <a:lvl1pPr algn="l">
              <a:defRPr sz="1300"/>
            </a:lvl1pPr>
          </a:lstStyle>
          <a:p>
            <a:endParaRPr lang="fr-FR"/>
          </a:p>
        </p:txBody>
      </p:sp>
      <p:sp>
        <p:nvSpPr>
          <p:cNvPr id="3" name="Espace réservé de la date 2"/>
          <p:cNvSpPr>
            <a:spLocks noGrp="1"/>
          </p:cNvSpPr>
          <p:nvPr>
            <p:ph type="dt" sz="quarter" idx="1"/>
          </p:nvPr>
        </p:nvSpPr>
        <p:spPr>
          <a:xfrm>
            <a:off x="3898102" y="0"/>
            <a:ext cx="2982119" cy="501879"/>
          </a:xfrm>
          <a:prstGeom prst="rect">
            <a:avLst/>
          </a:prstGeom>
        </p:spPr>
        <p:txBody>
          <a:bodyPr vert="horz" lIns="96478" tIns="48239" rIns="96478" bIns="48239" rtlCol="0"/>
          <a:lstStyle>
            <a:lvl1pPr algn="r">
              <a:defRPr sz="1300"/>
            </a:lvl1pPr>
          </a:lstStyle>
          <a:p>
            <a:fld id="{456A77D7-6200-7347-B421-0AD1E2137B5A}" type="datetimeFigureOut">
              <a:rPr lang="fr-FR" smtClean="0"/>
              <a:t>05/06/2019</a:t>
            </a:fld>
            <a:endParaRPr lang="fr-FR"/>
          </a:p>
        </p:txBody>
      </p:sp>
      <p:sp>
        <p:nvSpPr>
          <p:cNvPr id="4" name="Espace réservé du pied de page 3"/>
          <p:cNvSpPr>
            <a:spLocks noGrp="1"/>
          </p:cNvSpPr>
          <p:nvPr>
            <p:ph type="ftr" sz="quarter" idx="2"/>
          </p:nvPr>
        </p:nvSpPr>
        <p:spPr>
          <a:xfrm>
            <a:off x="0" y="9500961"/>
            <a:ext cx="2982119" cy="501878"/>
          </a:xfrm>
          <a:prstGeom prst="rect">
            <a:avLst/>
          </a:prstGeom>
        </p:spPr>
        <p:txBody>
          <a:bodyPr vert="horz" lIns="96478" tIns="48239" rIns="96478" bIns="48239"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3898102" y="9500961"/>
            <a:ext cx="2982119" cy="501878"/>
          </a:xfrm>
          <a:prstGeom prst="rect">
            <a:avLst/>
          </a:prstGeom>
        </p:spPr>
        <p:txBody>
          <a:bodyPr vert="horz" lIns="96478" tIns="48239" rIns="96478" bIns="48239" rtlCol="0" anchor="b"/>
          <a:lstStyle>
            <a:lvl1pPr algn="r">
              <a:defRPr sz="1300"/>
            </a:lvl1pPr>
          </a:lstStyle>
          <a:p>
            <a:fld id="{804F6F48-827B-E540-AB5C-54933F8F5166}" type="slidenum">
              <a:rPr lang="fr-FR" smtClean="0"/>
              <a:t>‹#›</a:t>
            </a:fld>
            <a:endParaRPr lang="fr-FR"/>
          </a:p>
        </p:txBody>
      </p:sp>
    </p:spTree>
    <p:extLst>
      <p:ext uri="{BB962C8B-B14F-4D97-AF65-F5344CB8AC3E}">
        <p14:creationId xmlns:p14="http://schemas.microsoft.com/office/powerpoint/2010/main" val="500951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2119" cy="501879"/>
          </a:xfrm>
          <a:prstGeom prst="rect">
            <a:avLst/>
          </a:prstGeom>
        </p:spPr>
        <p:txBody>
          <a:bodyPr vert="horz" lIns="96478" tIns="48239" rIns="96478" bIns="48239" rtlCol="0"/>
          <a:lstStyle>
            <a:lvl1pPr algn="l">
              <a:defRPr sz="1300"/>
            </a:lvl1pPr>
          </a:lstStyle>
          <a:p>
            <a:endParaRPr lang="fr-FR"/>
          </a:p>
        </p:txBody>
      </p:sp>
      <p:sp>
        <p:nvSpPr>
          <p:cNvPr id="3" name="Espace réservé de la date 2"/>
          <p:cNvSpPr>
            <a:spLocks noGrp="1"/>
          </p:cNvSpPr>
          <p:nvPr>
            <p:ph type="dt" idx="1"/>
          </p:nvPr>
        </p:nvSpPr>
        <p:spPr>
          <a:xfrm>
            <a:off x="3898102" y="0"/>
            <a:ext cx="2982119" cy="501879"/>
          </a:xfrm>
          <a:prstGeom prst="rect">
            <a:avLst/>
          </a:prstGeom>
        </p:spPr>
        <p:txBody>
          <a:bodyPr vert="horz" lIns="96478" tIns="48239" rIns="96478" bIns="48239" rtlCol="0"/>
          <a:lstStyle>
            <a:lvl1pPr algn="r">
              <a:defRPr sz="1300"/>
            </a:lvl1pPr>
          </a:lstStyle>
          <a:p>
            <a:fld id="{9A1CCEF5-D6F9-DB48-A35A-E9773F1EACA4}" type="datetimeFigureOut">
              <a:rPr lang="fr-FR" smtClean="0"/>
              <a:t>05/06/2019</a:t>
            </a:fld>
            <a:endParaRPr lang="fr-FR"/>
          </a:p>
        </p:txBody>
      </p:sp>
      <p:sp>
        <p:nvSpPr>
          <p:cNvPr id="4" name="Espace réservé de l’image des diapositives 3"/>
          <p:cNvSpPr>
            <a:spLocks noGrp="1" noRot="1" noChangeAspect="1"/>
          </p:cNvSpPr>
          <p:nvPr>
            <p:ph type="sldImg" idx="2"/>
          </p:nvPr>
        </p:nvSpPr>
        <p:spPr>
          <a:xfrm>
            <a:off x="1192213" y="1250950"/>
            <a:ext cx="4497387" cy="3375025"/>
          </a:xfrm>
          <a:prstGeom prst="rect">
            <a:avLst/>
          </a:prstGeom>
          <a:noFill/>
          <a:ln w="12700">
            <a:solidFill>
              <a:prstClr val="black"/>
            </a:solidFill>
          </a:ln>
        </p:spPr>
        <p:txBody>
          <a:bodyPr vert="horz" lIns="96478" tIns="48239" rIns="96478" bIns="48239" rtlCol="0" anchor="ctr"/>
          <a:lstStyle/>
          <a:p>
            <a:endParaRPr lang="fr-FR"/>
          </a:p>
        </p:txBody>
      </p:sp>
      <p:sp>
        <p:nvSpPr>
          <p:cNvPr id="5" name="Espace réservé des commentaires 4"/>
          <p:cNvSpPr>
            <a:spLocks noGrp="1"/>
          </p:cNvSpPr>
          <p:nvPr>
            <p:ph type="body" sz="quarter" idx="3"/>
          </p:nvPr>
        </p:nvSpPr>
        <p:spPr>
          <a:xfrm>
            <a:off x="688182" y="4813866"/>
            <a:ext cx="5505450" cy="3938617"/>
          </a:xfrm>
          <a:prstGeom prst="rect">
            <a:avLst/>
          </a:prstGeom>
        </p:spPr>
        <p:txBody>
          <a:bodyPr vert="horz" lIns="96478" tIns="48239" rIns="96478" bIns="48239"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500961"/>
            <a:ext cx="2982119" cy="501878"/>
          </a:xfrm>
          <a:prstGeom prst="rect">
            <a:avLst/>
          </a:prstGeom>
        </p:spPr>
        <p:txBody>
          <a:bodyPr vert="horz" lIns="96478" tIns="48239" rIns="96478" bIns="48239"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98102" y="9500961"/>
            <a:ext cx="2982119" cy="501878"/>
          </a:xfrm>
          <a:prstGeom prst="rect">
            <a:avLst/>
          </a:prstGeom>
        </p:spPr>
        <p:txBody>
          <a:bodyPr vert="horz" lIns="96478" tIns="48239" rIns="96478" bIns="48239" rtlCol="0" anchor="b"/>
          <a:lstStyle>
            <a:lvl1pPr algn="r">
              <a:defRPr sz="1300"/>
            </a:lvl1pPr>
          </a:lstStyle>
          <a:p>
            <a:fld id="{31DABC64-EDDB-9742-8DDF-61BF26222BDD}" type="slidenum">
              <a:rPr lang="fr-FR" smtClean="0"/>
              <a:t>‹#›</a:t>
            </a:fld>
            <a:endParaRPr lang="fr-FR"/>
          </a:p>
        </p:txBody>
      </p:sp>
    </p:spTree>
    <p:extLst>
      <p:ext uri="{BB962C8B-B14F-4D97-AF65-F5344CB8AC3E}">
        <p14:creationId xmlns:p14="http://schemas.microsoft.com/office/powerpoint/2010/main" val="211183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TextEdit="1"/>
          </p:cNvSpPr>
          <p:nvPr>
            <p:ph type="sldImg"/>
          </p:nvPr>
        </p:nvSpPr>
        <p:spPr>
          <a:ln/>
        </p:spPr>
      </p:sp>
      <p:sp>
        <p:nvSpPr>
          <p:cNvPr id="237571" name="Rectangle 3"/>
          <p:cNvSpPr>
            <a:spLocks noGrp="1"/>
          </p:cNvSpPr>
          <p:nvPr>
            <p:ph type="body" idx="1"/>
          </p:nvPr>
        </p:nvSpPr>
        <p:spPr>
          <a:xfrm>
            <a:off x="917888" y="4750325"/>
            <a:ext cx="5046040" cy="4502643"/>
          </a:xfrm>
          <a:noFill/>
        </p:spPr>
        <p:txBody>
          <a:bodyPr lIns="94674" tIns="47337" rIns="94674" bIns="47337"/>
          <a:lstStyle/>
          <a:p>
            <a:pPr eaLnBrk="1" hangingPunct="1">
              <a:buFontTx/>
              <a:buChar char="•"/>
            </a:pPr>
            <a:r>
              <a:rPr lang="en-GB" altLang="en-US" smtClean="0"/>
              <a:t>The maturity gap is significant but so is the opportunity.  </a:t>
            </a:r>
          </a:p>
          <a:p>
            <a:pPr eaLnBrk="1" hangingPunct="1">
              <a:buFontTx/>
              <a:buChar char="•"/>
            </a:pPr>
            <a:r>
              <a:rPr lang="en-GB" altLang="en-US" smtClean="0"/>
              <a:t>The key it to balance the new technology with the utilisation of existing assets and investment.</a:t>
            </a:r>
          </a:p>
          <a:p>
            <a:pPr eaLnBrk="1" hangingPunct="1">
              <a:buFontTx/>
              <a:buChar char="•"/>
            </a:pPr>
            <a:r>
              <a:rPr lang="en-GB" altLang="en-US" smtClean="0"/>
              <a:t>The IB Leadership Forum is the forum to accelerate and lead the way for UK plc into the world of Industrial Biotechnology.</a:t>
            </a:r>
          </a:p>
          <a:p>
            <a:pPr eaLnBrk="1" hangingPunct="1"/>
            <a:endParaRPr lang="en-GB" altLang="en-US" smtClean="0"/>
          </a:p>
          <a:p>
            <a:pPr eaLnBrk="1" hangingPunct="1">
              <a:buFontTx/>
              <a:buChar char="•"/>
            </a:pPr>
            <a:endParaRPr lang="en-GB" altLang="en-US" smtClean="0"/>
          </a:p>
          <a:p>
            <a:pPr eaLnBrk="1" hangingPunct="1"/>
            <a:endParaRPr lang="en-GB" altLang="en-US" smtClean="0"/>
          </a:p>
          <a:p>
            <a:pPr eaLnBrk="1" hangingPunct="1"/>
            <a:endParaRPr lang="en-GB"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5028863" y="-12904788"/>
            <a:ext cx="18216563" cy="13663613"/>
          </a:xfrm>
        </p:spPr>
      </p:sp>
      <p:sp>
        <p:nvSpPr>
          <p:cNvPr id="19459" name="Notizenplatzhalt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smtClean="0"/>
          </a:p>
        </p:txBody>
      </p:sp>
      <p:sp>
        <p:nvSpPr>
          <p:cNvPr id="19460" name="Foliennummernplatzhalter 3"/>
          <p:cNvSpPr>
            <a:spLocks noGrp="1"/>
          </p:cNvSpPr>
          <p:nvPr>
            <p:ph type="sldNum" sz="quarter" idx="4294967295"/>
          </p:nvPr>
        </p:nvSpPr>
        <p:spPr bwMode="auto">
          <a:xfrm>
            <a:off x="3901289" y="9502696"/>
            <a:ext cx="2980525" cy="5001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567F574-7519-4FB5-B284-A42D2C083F73}" type="slidenum">
              <a:rPr lang="fr-FR" altLang="fr-FR">
                <a:solidFill>
                  <a:srgbClr val="000000"/>
                </a:solidFill>
              </a:rPr>
              <a:pPr/>
              <a:t>21</a:t>
            </a:fld>
            <a:endParaRPr lang="fr-FR" altLang="fr-F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pen_slide">
    <p:spTree>
      <p:nvGrpSpPr>
        <p:cNvPr id="1" name=""/>
        <p:cNvGrpSpPr/>
        <p:nvPr/>
      </p:nvGrpSpPr>
      <p:grpSpPr>
        <a:xfrm>
          <a:off x="0" y="0"/>
          <a:ext cx="0" cy="0"/>
          <a:chOff x="0" y="0"/>
          <a:chExt cx="0" cy="0"/>
        </a:xfrm>
      </p:grpSpPr>
      <p:pic>
        <p:nvPicPr>
          <p:cNvPr id="23" name="Imag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7" y="0"/>
            <a:ext cx="9151838" cy="6858000"/>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baseline="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03238"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1835" t="20780" r="12284" b="20550"/>
          <a:stretch/>
        </p:blipFill>
        <p:spPr>
          <a:xfrm>
            <a:off x="482601" y="514349"/>
            <a:ext cx="1384300" cy="625475"/>
          </a:xfrm>
          <a:prstGeom prst="rect">
            <a:avLst/>
          </a:prstGeom>
        </p:spPr>
      </p:pic>
    </p:spTree>
    <p:extLst>
      <p:ext uri="{BB962C8B-B14F-4D97-AF65-F5344CB8AC3E}">
        <p14:creationId xmlns:p14="http://schemas.microsoft.com/office/powerpoint/2010/main" val="49925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5_Open_slide">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3" y="-41523"/>
            <a:ext cx="9183757" cy="6940752"/>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baseline="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03238"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120754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Open_slide">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cstate="print">
            <a:extLst>
              <a:ext uri="{28A0092B-C50C-407E-A947-70E740481C1C}">
                <a14:useLocalDpi xmlns:a14="http://schemas.microsoft.com/office/drawing/2010/main"/>
              </a:ext>
            </a:extLst>
          </a:blip>
          <a:srcRect r="37583" b="32519"/>
          <a:stretch/>
        </p:blipFill>
        <p:spPr>
          <a:xfrm>
            <a:off x="0" y="-41523"/>
            <a:ext cx="9144000" cy="6899523"/>
          </a:xfrm>
          <a:prstGeom prst="rect">
            <a:avLst/>
          </a:prstGeom>
        </p:spPr>
      </p:pic>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6" name="Imag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157417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1_Open_slide">
    <p:bg>
      <p:bgPr>
        <a:solidFill>
          <a:schemeClr val="bg1">
            <a:alpha val="90000"/>
          </a:schemeClr>
        </a:solidFill>
        <a:effectLst/>
      </p:bgPr>
    </p:bg>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854" y="-46757"/>
            <a:ext cx="9191708" cy="6951220"/>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baseline="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03238"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201092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2_Open_slide">
    <p:bg>
      <p:bgPr>
        <a:solidFill>
          <a:schemeClr val="bg1">
            <a:alpha val="90000"/>
          </a:schemeClr>
        </a:solidFill>
        <a:effectLst/>
      </p:bgPr>
    </p:bg>
    <p:spTree>
      <p:nvGrpSpPr>
        <p:cNvPr id="1" name=""/>
        <p:cNvGrpSpPr/>
        <p:nvPr/>
      </p:nvGrpSpPr>
      <p:grpSpPr>
        <a:xfrm>
          <a:off x="0" y="0"/>
          <a:ext cx="0" cy="0"/>
          <a:chOff x="0" y="0"/>
          <a:chExt cx="0" cy="0"/>
        </a:xfrm>
      </p:grpSpPr>
      <p:pic>
        <p:nvPicPr>
          <p:cNvPr id="8" name="Image 3"/>
          <p:cNvPicPr>
            <a:picLocks noChangeAspect="1"/>
          </p:cNvPicPr>
          <p:nvPr userDrawn="1"/>
        </p:nvPicPr>
        <p:blipFill rotWithShape="1">
          <a:blip r:embed="rId2">
            <a:extLst>
              <a:ext uri="{28A0092B-C50C-407E-A947-70E740481C1C}">
                <a14:useLocalDpi xmlns:a14="http://schemas.microsoft.com/office/drawing/2010/main" val="0"/>
              </a:ext>
            </a:extLst>
          </a:blip>
          <a:srcRect l="6666" r="5560"/>
          <a:stretch/>
        </p:blipFill>
        <p:spPr>
          <a:xfrm>
            <a:off x="0" y="0"/>
            <a:ext cx="9144000" cy="6858000"/>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baseline="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03238"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151263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8_Open_slide">
    <p:bg>
      <p:bgPr>
        <a:solidFill>
          <a:schemeClr val="bg1">
            <a:alpha val="9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51" y="-31054"/>
            <a:ext cx="9159902" cy="6919814"/>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baseline="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03238"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55646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3_Open_slide">
    <p:bg>
      <p:bgPr>
        <a:solidFill>
          <a:schemeClr val="bg1">
            <a:alpha val="90000"/>
          </a:schemeClr>
        </a:solidFill>
        <a:effectLst/>
      </p:bgPr>
    </p:bg>
    <p:spTree>
      <p:nvGrpSpPr>
        <p:cNvPr id="1" name=""/>
        <p:cNvGrpSpPr/>
        <p:nvPr/>
      </p:nvGrpSpPr>
      <p:grpSpPr>
        <a:xfrm>
          <a:off x="0" y="0"/>
          <a:ext cx="0" cy="0"/>
          <a:chOff x="0" y="0"/>
          <a:chExt cx="0" cy="0"/>
        </a:xfrm>
      </p:grpSpPr>
      <p:pic>
        <p:nvPicPr>
          <p:cNvPr id="10" name="Image 4"/>
          <p:cNvPicPr>
            <a:picLocks noChangeAspect="1"/>
          </p:cNvPicPr>
          <p:nvPr userDrawn="1"/>
        </p:nvPicPr>
        <p:blipFill rotWithShape="1">
          <a:blip r:embed="rId2">
            <a:extLst>
              <a:ext uri="{28A0092B-C50C-407E-A947-70E740481C1C}">
                <a14:useLocalDpi xmlns:a14="http://schemas.microsoft.com/office/drawing/2010/main" val="0"/>
              </a:ext>
            </a:extLst>
          </a:blip>
          <a:srcRect l="5087" r="7139"/>
          <a:stretch/>
        </p:blipFill>
        <p:spPr>
          <a:xfrm>
            <a:off x="0" y="0"/>
            <a:ext cx="9144000" cy="6858000"/>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baseline="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03238"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180161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Open_slide">
    <p:bg>
      <p:bgPr>
        <a:solidFill>
          <a:schemeClr val="bg1">
            <a:alpha val="9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1991"/>
            <a:ext cx="9144000" cy="6961982"/>
          </a:xfrm>
          <a:prstGeom prst="rect">
            <a:avLst/>
          </a:prstGeom>
        </p:spPr>
      </p:pic>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35257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5906" y="1571505"/>
            <a:ext cx="8198406" cy="1325563"/>
          </a:xfrm>
          <a:prstGeom prst="rect">
            <a:avLst/>
          </a:prstGeom>
        </p:spPr>
        <p:txBody>
          <a:bodyPr anchor="b"/>
          <a:lstStyle>
            <a:lvl1pPr>
              <a:defRPr baseline="0"/>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cxnSp>
        <p:nvCxnSpPr>
          <p:cNvPr id="7" name="Connecteur droit 6"/>
          <p:cNvCxnSpPr/>
          <p:nvPr userDrawn="1"/>
        </p:nvCxnSpPr>
        <p:spPr>
          <a:xfrm>
            <a:off x="517000" y="3145780"/>
            <a:ext cx="2607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p:cNvSpPr>
            <a:spLocks noGrp="1"/>
          </p:cNvSpPr>
          <p:nvPr>
            <p:ph type="body" sz="quarter" idx="14" hasCustomPrompt="1"/>
          </p:nvPr>
        </p:nvSpPr>
        <p:spPr>
          <a:xfrm>
            <a:off x="406430" y="3462280"/>
            <a:ext cx="8193824" cy="2379727"/>
          </a:xfrm>
          <a:prstGeom prst="rect">
            <a:avLst/>
          </a:prstGeom>
        </p:spPr>
        <p:txBody>
          <a:bodyPr>
            <a:normAutofit/>
          </a:bodyPr>
          <a:lstStyle>
            <a:lvl1pPr marL="228597" marR="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sz="1600">
                <a:solidFill>
                  <a:schemeClr val="tx2"/>
                </a:solidFill>
              </a:defRPr>
            </a:lvl1pPr>
            <a:lvl2pPr marL="685792" marR="0"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marL="228597" marR="0" lvl="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fr-FR" dirty="0" smtClean="0"/>
              <a:t>Click </a:t>
            </a:r>
            <a:r>
              <a:rPr lang="fr-FR" dirty="0" err="1" smtClean="0"/>
              <a:t>here</a:t>
            </a:r>
            <a:r>
              <a:rPr lang="fr-FR" dirty="0" smtClean="0"/>
              <a:t> to </a:t>
            </a:r>
            <a:r>
              <a:rPr lang="fr-FR" dirty="0" err="1" smtClean="0"/>
              <a:t>modify</a:t>
            </a:r>
            <a:r>
              <a:rPr lang="fr-FR" dirty="0" smtClean="0"/>
              <a:t> the first </a:t>
            </a:r>
            <a:r>
              <a:rPr lang="fr-FR" dirty="0" err="1" smtClean="0"/>
              <a:t>level</a:t>
            </a:r>
            <a:endParaRPr lang="fr-FR" dirty="0" smtClean="0"/>
          </a:p>
          <a:p>
            <a:pPr marL="685792" marR="0" lvl="1"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a:pPr>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
        <p:nvSpPr>
          <p:cNvPr id="16" name="Espace réservé de la date 15"/>
          <p:cNvSpPr>
            <a:spLocks noGrp="1"/>
          </p:cNvSpPr>
          <p:nvPr>
            <p:ph type="dt" sz="half" idx="15"/>
          </p:nvPr>
        </p:nvSpPr>
        <p:spPr/>
        <p:txBody>
          <a:bodyPr/>
          <a:lstStyle/>
          <a:p>
            <a:fld id="{377D2508-D510-4C0C-BA1E-801EB226AB9F}" type="datetime1">
              <a:rPr lang="en-GB" smtClean="0"/>
              <a:t>05/06/2019</a:t>
            </a:fld>
            <a:endParaRPr lang="fr-FR" dirty="0"/>
          </a:p>
        </p:txBody>
      </p:sp>
      <p:sp>
        <p:nvSpPr>
          <p:cNvPr id="17" name="Espace réservé du pied de page 16"/>
          <p:cNvSpPr>
            <a:spLocks noGrp="1"/>
          </p:cNvSpPr>
          <p:nvPr>
            <p:ph type="ftr" sz="quarter" idx="16"/>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spTree>
    <p:extLst>
      <p:ext uri="{BB962C8B-B14F-4D97-AF65-F5344CB8AC3E}">
        <p14:creationId xmlns:p14="http://schemas.microsoft.com/office/powerpoint/2010/main" val="84248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94763" y="1319925"/>
            <a:ext cx="8205499" cy="663983"/>
          </a:xfrm>
          <a:prstGeom prst="rect">
            <a:avLst/>
          </a:prstGeom>
        </p:spPr>
        <p:txBody>
          <a:bodyPr>
            <a:normAutofit/>
          </a:bodyPr>
          <a:lstStyle>
            <a:lvl1pPr>
              <a:defRPr sz="1800" baseline="0"/>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fr-FR" dirty="0"/>
          </a:p>
        </p:txBody>
      </p:sp>
      <p:cxnSp>
        <p:nvCxnSpPr>
          <p:cNvPr id="6" name="Connecteur droit 5"/>
          <p:cNvCxnSpPr/>
          <p:nvPr userDrawn="1"/>
        </p:nvCxnSpPr>
        <p:spPr>
          <a:xfrm>
            <a:off x="517553" y="2120061"/>
            <a:ext cx="260736"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p:cNvSpPr>
            <a:spLocks noGrp="1"/>
          </p:cNvSpPr>
          <p:nvPr>
            <p:ph type="body" sz="quarter" idx="12" hasCustomPrompt="1"/>
          </p:nvPr>
        </p:nvSpPr>
        <p:spPr>
          <a:xfrm>
            <a:off x="395288" y="2276475"/>
            <a:ext cx="8204966" cy="3565525"/>
          </a:xfrm>
          <a:prstGeom prst="rect">
            <a:avLst/>
          </a:prstGeom>
        </p:spPr>
        <p:txBody>
          <a:bodyPr>
            <a:normAutofit/>
          </a:bodyPr>
          <a:lstStyle>
            <a:lvl1pPr marL="228597" marR="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sz="1400">
                <a:solidFill>
                  <a:schemeClr val="tx2"/>
                </a:solidFill>
              </a:defRPr>
            </a:lvl1pPr>
            <a:lvl2pPr marL="685792" marR="0"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marL="228597" marR="0" lvl="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fr-FR" dirty="0" smtClean="0"/>
              <a:t>Click </a:t>
            </a:r>
            <a:r>
              <a:rPr lang="fr-FR" dirty="0" err="1" smtClean="0"/>
              <a:t>here</a:t>
            </a:r>
            <a:r>
              <a:rPr lang="fr-FR" dirty="0" smtClean="0"/>
              <a:t> to </a:t>
            </a:r>
            <a:r>
              <a:rPr lang="fr-FR" dirty="0" err="1" smtClean="0"/>
              <a:t>modify</a:t>
            </a:r>
            <a:r>
              <a:rPr lang="fr-FR" dirty="0" smtClean="0"/>
              <a:t> the first </a:t>
            </a:r>
            <a:r>
              <a:rPr lang="fr-FR" dirty="0" err="1" smtClean="0"/>
              <a:t>level</a:t>
            </a:r>
            <a:endParaRPr lang="fr-FR" dirty="0" smtClean="0"/>
          </a:p>
          <a:p>
            <a:pPr marL="685792" marR="0" lvl="1"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a:pPr>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
        <p:nvSpPr>
          <p:cNvPr id="12" name="ZoneTexte 11"/>
          <p:cNvSpPr txBox="1"/>
          <p:nvPr userDrawn="1"/>
        </p:nvSpPr>
        <p:spPr>
          <a:xfrm>
            <a:off x="-2639832" y="636104"/>
            <a:ext cx="914400" cy="914400"/>
          </a:xfrm>
          <a:prstGeom prst="rect">
            <a:avLst/>
          </a:prstGeom>
        </p:spPr>
        <p:txBody>
          <a:bodyPr vert="horz" wrap="none" lIns="91440" tIns="45720" rIns="91440" bIns="45720" rtlCol="0" anchor="b">
            <a:normAutofit/>
          </a:bodyPr>
          <a:lstStyle/>
          <a:p>
            <a:endParaRPr lang="fr-FR" sz="1800" dirty="0" smtClean="0"/>
          </a:p>
        </p:txBody>
      </p:sp>
      <p:sp>
        <p:nvSpPr>
          <p:cNvPr id="18" name="Espace réservé de la date 17"/>
          <p:cNvSpPr>
            <a:spLocks noGrp="1"/>
          </p:cNvSpPr>
          <p:nvPr>
            <p:ph type="dt" sz="half" idx="13"/>
          </p:nvPr>
        </p:nvSpPr>
        <p:spPr/>
        <p:txBody>
          <a:bodyPr/>
          <a:lstStyle/>
          <a:p>
            <a:fld id="{83204AB8-78C1-4A6A-8D2B-ABAB6A65C23E}" type="datetime1">
              <a:rPr lang="en-GB" smtClean="0"/>
              <a:t>05/06/2019</a:t>
            </a:fld>
            <a:endParaRPr lang="fr-FR" dirty="0"/>
          </a:p>
        </p:txBody>
      </p:sp>
      <p:sp>
        <p:nvSpPr>
          <p:cNvPr id="19" name="Espace réservé du pied de page 18"/>
          <p:cNvSpPr>
            <a:spLocks noGrp="1"/>
          </p:cNvSpPr>
          <p:nvPr>
            <p:ph type="ftr" sz="quarter" idx="14"/>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spTree>
    <p:extLst>
      <p:ext uri="{BB962C8B-B14F-4D97-AF65-F5344CB8AC3E}">
        <p14:creationId xmlns:p14="http://schemas.microsoft.com/office/powerpoint/2010/main" val="28349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content">
    <p:spTree>
      <p:nvGrpSpPr>
        <p:cNvPr id="1" name=""/>
        <p:cNvGrpSpPr/>
        <p:nvPr/>
      </p:nvGrpSpPr>
      <p:grpSpPr>
        <a:xfrm>
          <a:off x="0" y="0"/>
          <a:ext cx="0" cy="0"/>
          <a:chOff x="0" y="0"/>
          <a:chExt cx="0" cy="0"/>
        </a:xfrm>
      </p:grpSpPr>
      <p:sp>
        <p:nvSpPr>
          <p:cNvPr id="11" name="Espace réservé du texte 10"/>
          <p:cNvSpPr>
            <a:spLocks noGrp="1"/>
          </p:cNvSpPr>
          <p:nvPr>
            <p:ph type="body" sz="quarter" idx="12" hasCustomPrompt="1"/>
          </p:nvPr>
        </p:nvSpPr>
        <p:spPr>
          <a:xfrm>
            <a:off x="395288" y="3809999"/>
            <a:ext cx="8204966" cy="2032001"/>
          </a:xfrm>
          <a:prstGeom prst="rect">
            <a:avLst/>
          </a:prstGeom>
        </p:spPr>
        <p:txBody>
          <a:bodyPr>
            <a:normAutofit/>
          </a:bodyPr>
          <a:lstStyle>
            <a:lvl1pPr marL="228597" marR="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sz="1400">
                <a:solidFill>
                  <a:schemeClr val="tx2"/>
                </a:solidFill>
              </a:defRPr>
            </a:lvl1pPr>
            <a:lvl2pPr marL="685792" marR="0"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marL="228597" marR="0" lvl="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fr-FR" dirty="0" smtClean="0"/>
              <a:t>Click </a:t>
            </a:r>
            <a:r>
              <a:rPr lang="fr-FR" dirty="0" err="1" smtClean="0"/>
              <a:t>here</a:t>
            </a:r>
            <a:r>
              <a:rPr lang="fr-FR" dirty="0" smtClean="0"/>
              <a:t> to </a:t>
            </a:r>
            <a:r>
              <a:rPr lang="fr-FR" dirty="0" err="1" smtClean="0"/>
              <a:t>modify</a:t>
            </a:r>
            <a:r>
              <a:rPr lang="fr-FR" dirty="0" smtClean="0"/>
              <a:t> the first </a:t>
            </a:r>
            <a:r>
              <a:rPr lang="fr-FR" dirty="0" err="1" smtClean="0"/>
              <a:t>level</a:t>
            </a:r>
            <a:endParaRPr lang="fr-FR" dirty="0" smtClean="0"/>
          </a:p>
          <a:p>
            <a:pPr marL="685792" marR="0" lvl="1"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a:pPr>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
        <p:nvSpPr>
          <p:cNvPr id="12" name="ZoneTexte 11"/>
          <p:cNvSpPr txBox="1"/>
          <p:nvPr userDrawn="1"/>
        </p:nvSpPr>
        <p:spPr>
          <a:xfrm>
            <a:off x="-2639832" y="636104"/>
            <a:ext cx="914400" cy="914400"/>
          </a:xfrm>
          <a:prstGeom prst="rect">
            <a:avLst/>
          </a:prstGeom>
        </p:spPr>
        <p:txBody>
          <a:bodyPr vert="horz" wrap="none" lIns="91440" tIns="45720" rIns="91440" bIns="45720" rtlCol="0" anchor="b">
            <a:normAutofit/>
          </a:bodyPr>
          <a:lstStyle/>
          <a:p>
            <a:endParaRPr lang="fr-FR" sz="1800" dirty="0" smtClean="0"/>
          </a:p>
        </p:txBody>
      </p:sp>
      <p:sp>
        <p:nvSpPr>
          <p:cNvPr id="18" name="Espace réservé de la date 17"/>
          <p:cNvSpPr>
            <a:spLocks noGrp="1"/>
          </p:cNvSpPr>
          <p:nvPr>
            <p:ph type="dt" sz="half" idx="13"/>
          </p:nvPr>
        </p:nvSpPr>
        <p:spPr/>
        <p:txBody>
          <a:bodyPr/>
          <a:lstStyle/>
          <a:p>
            <a:fld id="{86924077-9AF9-4795-B722-9101EB2BD717}" type="datetime1">
              <a:rPr lang="en-GB" smtClean="0"/>
              <a:t>05/06/2019</a:t>
            </a:fld>
            <a:endParaRPr lang="fr-FR" dirty="0"/>
          </a:p>
        </p:txBody>
      </p:sp>
      <p:sp>
        <p:nvSpPr>
          <p:cNvPr id="19" name="Espace réservé du pied de page 18"/>
          <p:cNvSpPr>
            <a:spLocks noGrp="1"/>
          </p:cNvSpPr>
          <p:nvPr>
            <p:ph type="ftr" sz="quarter" idx="14"/>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sp>
        <p:nvSpPr>
          <p:cNvPr id="8" name="Espace réservé pour une image  19"/>
          <p:cNvSpPr>
            <a:spLocks noGrp="1"/>
          </p:cNvSpPr>
          <p:nvPr>
            <p:ph type="pic" sz="quarter" idx="10"/>
          </p:nvPr>
        </p:nvSpPr>
        <p:spPr>
          <a:xfrm>
            <a:off x="417778" y="2439371"/>
            <a:ext cx="1949979" cy="1063255"/>
          </a:xfrm>
          <a:prstGeom prst="rect">
            <a:avLst/>
          </a:prstGeom>
        </p:spPr>
        <p:txBody>
          <a:bodyPr>
            <a:normAutofit/>
          </a:bodyPr>
          <a:lstStyle>
            <a:lvl1pPr>
              <a:defRPr sz="1400"/>
            </a:lvl1pPr>
          </a:lstStyle>
          <a:p>
            <a:endParaRPr lang="fr-FR"/>
          </a:p>
        </p:txBody>
      </p:sp>
      <p:cxnSp>
        <p:nvCxnSpPr>
          <p:cNvPr id="13" name="Connecteur droit 5"/>
          <p:cNvCxnSpPr/>
          <p:nvPr userDrawn="1"/>
        </p:nvCxnSpPr>
        <p:spPr>
          <a:xfrm>
            <a:off x="517553" y="2120061"/>
            <a:ext cx="260736"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Espace réservé pour une image  19"/>
          <p:cNvSpPr>
            <a:spLocks noGrp="1"/>
          </p:cNvSpPr>
          <p:nvPr>
            <p:ph type="pic" sz="quarter" idx="15"/>
          </p:nvPr>
        </p:nvSpPr>
        <p:spPr>
          <a:xfrm>
            <a:off x="2506885" y="2439369"/>
            <a:ext cx="1949979" cy="1063255"/>
          </a:xfrm>
          <a:prstGeom prst="rect">
            <a:avLst/>
          </a:prstGeom>
        </p:spPr>
        <p:txBody>
          <a:bodyPr>
            <a:normAutofit/>
          </a:bodyPr>
          <a:lstStyle>
            <a:lvl1pPr>
              <a:defRPr sz="1400"/>
            </a:lvl1pPr>
          </a:lstStyle>
          <a:p>
            <a:endParaRPr lang="fr-FR"/>
          </a:p>
        </p:txBody>
      </p:sp>
      <p:sp>
        <p:nvSpPr>
          <p:cNvPr id="15" name="Espace réservé pour une image  19"/>
          <p:cNvSpPr>
            <a:spLocks noGrp="1"/>
          </p:cNvSpPr>
          <p:nvPr>
            <p:ph type="pic" sz="quarter" idx="16"/>
          </p:nvPr>
        </p:nvSpPr>
        <p:spPr>
          <a:xfrm>
            <a:off x="4595993" y="2439370"/>
            <a:ext cx="1949979" cy="1063255"/>
          </a:xfrm>
          <a:prstGeom prst="rect">
            <a:avLst/>
          </a:prstGeom>
        </p:spPr>
        <p:txBody>
          <a:bodyPr>
            <a:normAutofit/>
          </a:bodyPr>
          <a:lstStyle>
            <a:lvl1pPr>
              <a:defRPr sz="1400"/>
            </a:lvl1pPr>
          </a:lstStyle>
          <a:p>
            <a:endParaRPr lang="fr-FR"/>
          </a:p>
        </p:txBody>
      </p:sp>
      <p:sp>
        <p:nvSpPr>
          <p:cNvPr id="16" name="Espace réservé pour une image  19"/>
          <p:cNvSpPr>
            <a:spLocks noGrp="1"/>
          </p:cNvSpPr>
          <p:nvPr>
            <p:ph type="pic" sz="quarter" idx="17"/>
          </p:nvPr>
        </p:nvSpPr>
        <p:spPr>
          <a:xfrm>
            <a:off x="6685100" y="2439369"/>
            <a:ext cx="1949979" cy="1063255"/>
          </a:xfrm>
          <a:prstGeom prst="rect">
            <a:avLst/>
          </a:prstGeom>
        </p:spPr>
        <p:txBody>
          <a:bodyPr>
            <a:normAutofit/>
          </a:bodyPr>
          <a:lstStyle>
            <a:lvl1pPr>
              <a:defRPr sz="1400"/>
            </a:lvl1pPr>
          </a:lstStyle>
          <a:p>
            <a:endParaRPr lang="fr-FR"/>
          </a:p>
        </p:txBody>
      </p:sp>
      <p:sp>
        <p:nvSpPr>
          <p:cNvPr id="17" name="Titre 1"/>
          <p:cNvSpPr>
            <a:spLocks noGrp="1"/>
          </p:cNvSpPr>
          <p:nvPr>
            <p:ph type="title" hasCustomPrompt="1"/>
          </p:nvPr>
        </p:nvSpPr>
        <p:spPr>
          <a:xfrm>
            <a:off x="394763" y="1319925"/>
            <a:ext cx="8205499" cy="663983"/>
          </a:xfrm>
          <a:prstGeom prst="rect">
            <a:avLst/>
          </a:prstGeom>
        </p:spPr>
        <p:txBody>
          <a:bodyPr>
            <a:normAutofit/>
          </a:bodyPr>
          <a:lstStyle>
            <a:lvl1pPr>
              <a:defRPr sz="1800" baseline="0"/>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fr-FR" dirty="0"/>
          </a:p>
        </p:txBody>
      </p:sp>
    </p:spTree>
    <p:extLst>
      <p:ext uri="{BB962C8B-B14F-4D97-AF65-F5344CB8AC3E}">
        <p14:creationId xmlns:p14="http://schemas.microsoft.com/office/powerpoint/2010/main" val="178314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Open_slide">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51" y="0"/>
            <a:ext cx="9167854" cy="6857706"/>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baseline="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03238"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8" name="Imag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103506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content+image/graph">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95288" y="1319925"/>
            <a:ext cx="8204966" cy="663983"/>
          </a:xfrm>
          <a:prstGeom prst="rect">
            <a:avLst/>
          </a:prstGeom>
        </p:spPr>
        <p:txBody>
          <a:bodyPr>
            <a:normAutofit/>
          </a:bodyPr>
          <a:lstStyle>
            <a:lvl1pPr>
              <a:defRPr sz="1800"/>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fr-FR" dirty="0"/>
          </a:p>
        </p:txBody>
      </p:sp>
      <p:sp>
        <p:nvSpPr>
          <p:cNvPr id="11" name="Espace réservé du texte 10"/>
          <p:cNvSpPr>
            <a:spLocks noGrp="1"/>
          </p:cNvSpPr>
          <p:nvPr>
            <p:ph type="body" sz="quarter" idx="12" hasCustomPrompt="1"/>
          </p:nvPr>
        </p:nvSpPr>
        <p:spPr>
          <a:xfrm>
            <a:off x="4609389" y="2276476"/>
            <a:ext cx="3990865" cy="3565526"/>
          </a:xfrm>
          <a:prstGeom prst="rect">
            <a:avLst/>
          </a:prstGeom>
        </p:spPr>
        <p:txBody>
          <a:bodyPr>
            <a:normAutofit/>
          </a:bodyPr>
          <a:lstStyle>
            <a:lvl1pPr marL="228597" marR="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sz="1400">
                <a:solidFill>
                  <a:schemeClr val="tx2"/>
                </a:solidFill>
              </a:defRPr>
            </a:lvl1pPr>
            <a:lvl2pPr marL="685792" marR="0"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marL="228597" marR="0" lvl="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fr-FR" dirty="0" smtClean="0"/>
              <a:t>Click </a:t>
            </a:r>
            <a:r>
              <a:rPr lang="fr-FR" dirty="0" err="1" smtClean="0"/>
              <a:t>here</a:t>
            </a:r>
            <a:r>
              <a:rPr lang="fr-FR" dirty="0" smtClean="0"/>
              <a:t> to </a:t>
            </a:r>
            <a:r>
              <a:rPr lang="fr-FR" dirty="0" err="1" smtClean="0"/>
              <a:t>modify</a:t>
            </a:r>
            <a:r>
              <a:rPr lang="fr-FR" dirty="0" smtClean="0"/>
              <a:t> the first </a:t>
            </a:r>
            <a:r>
              <a:rPr lang="fr-FR" dirty="0" err="1" smtClean="0"/>
              <a:t>level</a:t>
            </a:r>
            <a:endParaRPr lang="fr-FR" dirty="0" smtClean="0"/>
          </a:p>
          <a:p>
            <a:pPr marL="685792" marR="0" lvl="1"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a:pPr>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
        <p:nvSpPr>
          <p:cNvPr id="12" name="ZoneTexte 11"/>
          <p:cNvSpPr txBox="1"/>
          <p:nvPr userDrawn="1"/>
        </p:nvSpPr>
        <p:spPr>
          <a:xfrm>
            <a:off x="-2639832" y="636104"/>
            <a:ext cx="914400" cy="914400"/>
          </a:xfrm>
          <a:prstGeom prst="rect">
            <a:avLst/>
          </a:prstGeom>
        </p:spPr>
        <p:txBody>
          <a:bodyPr vert="horz" wrap="none" lIns="91440" tIns="45720" rIns="91440" bIns="45720" rtlCol="0" anchor="b">
            <a:normAutofit/>
          </a:bodyPr>
          <a:lstStyle/>
          <a:p>
            <a:endParaRPr lang="fr-FR" sz="1800" dirty="0" smtClean="0"/>
          </a:p>
        </p:txBody>
      </p:sp>
      <p:sp>
        <p:nvSpPr>
          <p:cNvPr id="4" name="Espace réservé pour une image  3"/>
          <p:cNvSpPr>
            <a:spLocks noGrp="1"/>
          </p:cNvSpPr>
          <p:nvPr>
            <p:ph type="pic" sz="quarter" idx="13"/>
          </p:nvPr>
        </p:nvSpPr>
        <p:spPr>
          <a:xfrm>
            <a:off x="417778" y="2276476"/>
            <a:ext cx="3841418" cy="3565526"/>
          </a:xfrm>
          <a:prstGeom prst="rect">
            <a:avLst/>
          </a:prstGeom>
        </p:spPr>
        <p:txBody>
          <a:bodyPr>
            <a:normAutofit/>
          </a:bodyPr>
          <a:lstStyle>
            <a:lvl1pPr>
              <a:defRPr sz="1400">
                <a:solidFill>
                  <a:schemeClr val="tx2"/>
                </a:solidFill>
              </a:defRPr>
            </a:lvl1pPr>
          </a:lstStyle>
          <a:p>
            <a:endParaRPr lang="fr-FR"/>
          </a:p>
        </p:txBody>
      </p:sp>
      <p:sp>
        <p:nvSpPr>
          <p:cNvPr id="16" name="Espace réservé de la date 15"/>
          <p:cNvSpPr>
            <a:spLocks noGrp="1"/>
          </p:cNvSpPr>
          <p:nvPr>
            <p:ph type="dt" sz="half" idx="14"/>
          </p:nvPr>
        </p:nvSpPr>
        <p:spPr/>
        <p:txBody>
          <a:bodyPr/>
          <a:lstStyle/>
          <a:p>
            <a:fld id="{22325554-9B2F-4D50-BCD3-2CED2D7DC384}" type="datetime1">
              <a:rPr lang="en-GB" smtClean="0"/>
              <a:t>05/06/2019</a:t>
            </a:fld>
            <a:endParaRPr lang="fr-FR" dirty="0"/>
          </a:p>
        </p:txBody>
      </p:sp>
      <p:sp>
        <p:nvSpPr>
          <p:cNvPr id="17" name="Espace réservé du pied de page 16"/>
          <p:cNvSpPr>
            <a:spLocks noGrp="1"/>
          </p:cNvSpPr>
          <p:nvPr>
            <p:ph type="ftr" sz="quarter" idx="15"/>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cxnSp>
        <p:nvCxnSpPr>
          <p:cNvPr id="18" name="Connecteur droit 17"/>
          <p:cNvCxnSpPr/>
          <p:nvPr userDrawn="1"/>
        </p:nvCxnSpPr>
        <p:spPr>
          <a:xfrm>
            <a:off x="517553" y="2120061"/>
            <a:ext cx="260736"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38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content+2_coulors_bloc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95288" y="1319925"/>
            <a:ext cx="8204966" cy="663983"/>
          </a:xfrm>
          <a:prstGeom prst="rect">
            <a:avLst/>
          </a:prstGeom>
        </p:spPr>
        <p:txBody>
          <a:bodyPr>
            <a:normAutofit/>
          </a:bodyPr>
          <a:lstStyle>
            <a:lvl1pPr>
              <a:defRPr sz="1800"/>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fr-FR" dirty="0"/>
          </a:p>
        </p:txBody>
      </p:sp>
      <p:sp>
        <p:nvSpPr>
          <p:cNvPr id="11" name="Espace réservé du texte 10"/>
          <p:cNvSpPr>
            <a:spLocks noGrp="1"/>
          </p:cNvSpPr>
          <p:nvPr>
            <p:ph type="body" sz="quarter" idx="12" hasCustomPrompt="1"/>
          </p:nvPr>
        </p:nvSpPr>
        <p:spPr>
          <a:xfrm>
            <a:off x="395288" y="2276476"/>
            <a:ext cx="3990865" cy="3565526"/>
          </a:xfrm>
          <a:prstGeom prst="rect">
            <a:avLst/>
          </a:prstGeom>
        </p:spPr>
        <p:txBody>
          <a:bodyPr>
            <a:normAutofit/>
          </a:bodyPr>
          <a:lstStyle>
            <a:lvl1pPr marL="228597" marR="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sz="1400">
                <a:solidFill>
                  <a:schemeClr val="tx2"/>
                </a:solidFill>
              </a:defRPr>
            </a:lvl1pPr>
            <a:lvl2pPr marL="685792" marR="0"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marL="228597" marR="0" lvl="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fr-FR" dirty="0" smtClean="0"/>
              <a:t>Click </a:t>
            </a:r>
            <a:r>
              <a:rPr lang="fr-FR" dirty="0" err="1" smtClean="0"/>
              <a:t>here</a:t>
            </a:r>
            <a:r>
              <a:rPr lang="fr-FR" dirty="0" smtClean="0"/>
              <a:t> to </a:t>
            </a:r>
            <a:r>
              <a:rPr lang="fr-FR" dirty="0" err="1" smtClean="0"/>
              <a:t>modify</a:t>
            </a:r>
            <a:r>
              <a:rPr lang="fr-FR" dirty="0" smtClean="0"/>
              <a:t> the first </a:t>
            </a:r>
            <a:r>
              <a:rPr lang="fr-FR" dirty="0" err="1" smtClean="0"/>
              <a:t>level</a:t>
            </a:r>
            <a:endParaRPr lang="fr-FR" dirty="0" smtClean="0"/>
          </a:p>
          <a:p>
            <a:pPr marL="685792" marR="0" lvl="1"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a:pPr>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
        <p:nvSpPr>
          <p:cNvPr id="12" name="ZoneTexte 11"/>
          <p:cNvSpPr txBox="1"/>
          <p:nvPr userDrawn="1"/>
        </p:nvSpPr>
        <p:spPr>
          <a:xfrm>
            <a:off x="-2639832" y="636104"/>
            <a:ext cx="914400" cy="914400"/>
          </a:xfrm>
          <a:prstGeom prst="rect">
            <a:avLst/>
          </a:prstGeom>
        </p:spPr>
        <p:txBody>
          <a:bodyPr vert="horz" wrap="none" lIns="91440" tIns="45720" rIns="91440" bIns="45720" rtlCol="0" anchor="b">
            <a:normAutofit/>
          </a:bodyPr>
          <a:lstStyle/>
          <a:p>
            <a:endParaRPr lang="fr-FR" sz="1800" dirty="0" smtClean="0"/>
          </a:p>
        </p:txBody>
      </p:sp>
      <p:sp>
        <p:nvSpPr>
          <p:cNvPr id="16" name="Espace réservé de la date 15"/>
          <p:cNvSpPr>
            <a:spLocks noGrp="1"/>
          </p:cNvSpPr>
          <p:nvPr>
            <p:ph type="dt" sz="half" idx="14"/>
          </p:nvPr>
        </p:nvSpPr>
        <p:spPr/>
        <p:txBody>
          <a:bodyPr/>
          <a:lstStyle/>
          <a:p>
            <a:fld id="{D71F65E1-B33C-4BC0-A1DA-11B8979966BF}" type="datetime1">
              <a:rPr lang="en-GB" smtClean="0"/>
              <a:t>05/06/2019</a:t>
            </a:fld>
            <a:endParaRPr lang="fr-FR" dirty="0"/>
          </a:p>
        </p:txBody>
      </p:sp>
      <p:sp>
        <p:nvSpPr>
          <p:cNvPr id="17" name="Espace réservé du pied de page 16"/>
          <p:cNvSpPr>
            <a:spLocks noGrp="1"/>
          </p:cNvSpPr>
          <p:nvPr>
            <p:ph type="ftr" sz="quarter" idx="15"/>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cxnSp>
        <p:nvCxnSpPr>
          <p:cNvPr id="18" name="Connecteur droit 17"/>
          <p:cNvCxnSpPr/>
          <p:nvPr userDrawn="1"/>
        </p:nvCxnSpPr>
        <p:spPr>
          <a:xfrm>
            <a:off x="517553" y="2120061"/>
            <a:ext cx="260736"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Espace réservé du texte 10"/>
          <p:cNvSpPr>
            <a:spLocks noGrp="1"/>
          </p:cNvSpPr>
          <p:nvPr>
            <p:ph type="body" sz="quarter" idx="16" hasCustomPrompt="1"/>
          </p:nvPr>
        </p:nvSpPr>
        <p:spPr>
          <a:xfrm>
            <a:off x="4609389" y="2276475"/>
            <a:ext cx="3990865" cy="1688773"/>
          </a:xfrm>
          <a:prstGeom prst="rect">
            <a:avLst/>
          </a:prstGeom>
          <a:solidFill>
            <a:schemeClr val="tx2"/>
          </a:solidFill>
        </p:spPr>
        <p:txBody>
          <a:bodyPr anchor="ctr">
            <a:noAutofit/>
          </a:bodyPr>
          <a:lstStyle>
            <a:lvl1pPr>
              <a:buClr>
                <a:schemeClr val="bg1"/>
              </a:buClr>
              <a:defRPr sz="1400">
                <a:solidFill>
                  <a:schemeClr val="bg1"/>
                </a:solidFill>
              </a:defRPr>
            </a:lvl1pPr>
            <a:lvl2pPr>
              <a:buClr>
                <a:schemeClr val="bg1"/>
              </a:buClr>
              <a:defRPr sz="1400" baseline="0">
                <a:solidFill>
                  <a:schemeClr val="bg1"/>
                </a:solidFill>
              </a:defRPr>
            </a:lvl2pPr>
            <a:lvl3pPr>
              <a:buClr>
                <a:schemeClr val="bg1"/>
              </a:buClr>
              <a:defRPr sz="1400" baseline="0">
                <a:solidFill>
                  <a:schemeClr val="bg1"/>
                </a:solidFill>
              </a:defRPr>
            </a:lvl3pPr>
            <a:lvl4pPr>
              <a:buClr>
                <a:schemeClr val="bg1"/>
              </a:buClr>
              <a:defRPr sz="1400" baseline="0">
                <a:solidFill>
                  <a:schemeClr val="bg1"/>
                </a:solidFill>
              </a:defRPr>
            </a:lvl4pPr>
            <a:lvl5pPr>
              <a:buClr>
                <a:schemeClr val="bg1"/>
              </a:buClr>
              <a:defRPr sz="1400" baseline="0">
                <a:solidFill>
                  <a:schemeClr val="bg1"/>
                </a:solidFill>
              </a:defRPr>
            </a:lvl5pPr>
          </a:lstStyle>
          <a:p>
            <a:pPr lvl="0"/>
            <a:r>
              <a:rPr lang="fr-FR" dirty="0" smtClean="0"/>
              <a:t>Click </a:t>
            </a:r>
            <a:r>
              <a:rPr lang="fr-FR" dirty="0" err="1" smtClean="0"/>
              <a:t>here</a:t>
            </a:r>
            <a:r>
              <a:rPr lang="fr-FR" dirty="0" smtClean="0"/>
              <a:t> to </a:t>
            </a:r>
            <a:r>
              <a:rPr lang="fr-FR" dirty="0" err="1" smtClean="0"/>
              <a:t>modify</a:t>
            </a:r>
            <a:r>
              <a:rPr lang="fr-FR" dirty="0" smtClean="0"/>
              <a:t> the first </a:t>
            </a:r>
            <a:r>
              <a:rPr lang="fr-FR" dirty="0" err="1" smtClean="0"/>
              <a:t>level</a:t>
            </a:r>
            <a:endParaRPr lang="fr-FR" dirty="0" smtClean="0"/>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
        <p:nvSpPr>
          <p:cNvPr id="13" name="Espace réservé du texte 10"/>
          <p:cNvSpPr>
            <a:spLocks noGrp="1"/>
          </p:cNvSpPr>
          <p:nvPr>
            <p:ph type="body" sz="quarter" idx="17" hasCustomPrompt="1"/>
          </p:nvPr>
        </p:nvSpPr>
        <p:spPr>
          <a:xfrm>
            <a:off x="4609389" y="4153229"/>
            <a:ext cx="3990865" cy="1688773"/>
          </a:xfrm>
          <a:prstGeom prst="rect">
            <a:avLst/>
          </a:prstGeom>
          <a:solidFill>
            <a:schemeClr val="tx2"/>
          </a:solidFill>
        </p:spPr>
        <p:txBody>
          <a:bodyPr anchor="ctr">
            <a:noAutofit/>
          </a:bodyPr>
          <a:lstStyle>
            <a:lvl1pPr>
              <a:buClr>
                <a:schemeClr val="bg1"/>
              </a:buClr>
              <a:defRPr sz="1400">
                <a:solidFill>
                  <a:schemeClr val="bg1"/>
                </a:solidFill>
              </a:defRPr>
            </a:lvl1pPr>
            <a:lvl2pPr>
              <a:buClr>
                <a:schemeClr val="bg1"/>
              </a:buClr>
              <a:defRPr sz="1400">
                <a:solidFill>
                  <a:schemeClr val="bg1"/>
                </a:solidFill>
              </a:defRPr>
            </a:lvl2pPr>
            <a:lvl3pPr>
              <a:buClr>
                <a:schemeClr val="bg1"/>
              </a:buClr>
              <a:defRPr sz="14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fr-FR" dirty="0" smtClean="0"/>
              <a:t>Click </a:t>
            </a:r>
            <a:r>
              <a:rPr lang="fr-FR" dirty="0" err="1" smtClean="0"/>
              <a:t>here</a:t>
            </a:r>
            <a:r>
              <a:rPr lang="fr-FR" dirty="0" smtClean="0"/>
              <a:t> to </a:t>
            </a:r>
            <a:r>
              <a:rPr lang="fr-FR" dirty="0" err="1" smtClean="0"/>
              <a:t>modify</a:t>
            </a:r>
            <a:r>
              <a:rPr lang="fr-FR" dirty="0" smtClean="0"/>
              <a:t> the first </a:t>
            </a:r>
            <a:r>
              <a:rPr lang="fr-FR" dirty="0" err="1" smtClean="0"/>
              <a:t>level</a:t>
            </a:r>
            <a:endParaRPr lang="fr-FR" dirty="0" smtClean="0"/>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Tree>
    <p:extLst>
      <p:ext uri="{BB962C8B-B14F-4D97-AF65-F5344CB8AC3E}">
        <p14:creationId xmlns:p14="http://schemas.microsoft.com/office/powerpoint/2010/main" val="164406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2_content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95288" y="1319925"/>
            <a:ext cx="8204966" cy="663983"/>
          </a:xfrm>
          <a:prstGeom prst="rect">
            <a:avLst/>
          </a:prstGeom>
        </p:spPr>
        <p:txBody>
          <a:bodyPr>
            <a:normAutofit/>
          </a:bodyPr>
          <a:lstStyle>
            <a:lvl1pPr>
              <a:defRPr sz="1800"/>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fr-FR" dirty="0"/>
          </a:p>
        </p:txBody>
      </p:sp>
      <p:sp>
        <p:nvSpPr>
          <p:cNvPr id="11" name="Espace réservé du texte 10"/>
          <p:cNvSpPr>
            <a:spLocks noGrp="1"/>
          </p:cNvSpPr>
          <p:nvPr>
            <p:ph type="body" sz="quarter" idx="12" hasCustomPrompt="1"/>
          </p:nvPr>
        </p:nvSpPr>
        <p:spPr>
          <a:xfrm>
            <a:off x="395288" y="2276476"/>
            <a:ext cx="3990865" cy="3565526"/>
          </a:xfrm>
          <a:prstGeom prst="rect">
            <a:avLst/>
          </a:prstGeom>
        </p:spPr>
        <p:txBody>
          <a:bodyPr>
            <a:normAutofit/>
          </a:bodyPr>
          <a:lstStyle>
            <a:lvl1pPr marL="228597" marR="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sz="1400">
                <a:solidFill>
                  <a:schemeClr val="tx2"/>
                </a:solidFill>
              </a:defRPr>
            </a:lvl1pPr>
            <a:lvl2pPr marL="685792" marR="0"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marL="228597" marR="0" lvl="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fr-FR" dirty="0" smtClean="0"/>
              <a:t>Click </a:t>
            </a:r>
            <a:r>
              <a:rPr lang="fr-FR" dirty="0" err="1" smtClean="0"/>
              <a:t>here</a:t>
            </a:r>
            <a:r>
              <a:rPr lang="fr-FR" dirty="0" smtClean="0"/>
              <a:t> to </a:t>
            </a:r>
            <a:r>
              <a:rPr lang="fr-FR" dirty="0" err="1" smtClean="0"/>
              <a:t>modify</a:t>
            </a:r>
            <a:r>
              <a:rPr lang="fr-FR" dirty="0" smtClean="0"/>
              <a:t> the first </a:t>
            </a:r>
            <a:r>
              <a:rPr lang="fr-FR" dirty="0" err="1" smtClean="0"/>
              <a:t>level</a:t>
            </a:r>
            <a:endParaRPr lang="fr-FR" dirty="0" smtClean="0"/>
          </a:p>
          <a:p>
            <a:pPr marL="685792" marR="0" lvl="1"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a:pPr>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
        <p:nvSpPr>
          <p:cNvPr id="12" name="ZoneTexte 11"/>
          <p:cNvSpPr txBox="1"/>
          <p:nvPr userDrawn="1"/>
        </p:nvSpPr>
        <p:spPr>
          <a:xfrm>
            <a:off x="-2639832" y="636104"/>
            <a:ext cx="914400" cy="914400"/>
          </a:xfrm>
          <a:prstGeom prst="rect">
            <a:avLst/>
          </a:prstGeom>
        </p:spPr>
        <p:txBody>
          <a:bodyPr vert="horz" wrap="none" lIns="91440" tIns="45720" rIns="91440" bIns="45720" rtlCol="0" anchor="b">
            <a:normAutofit/>
          </a:bodyPr>
          <a:lstStyle/>
          <a:p>
            <a:endParaRPr lang="fr-FR" sz="1800" dirty="0" smtClean="0"/>
          </a:p>
        </p:txBody>
      </p:sp>
      <p:sp>
        <p:nvSpPr>
          <p:cNvPr id="16" name="Espace réservé de la date 15"/>
          <p:cNvSpPr>
            <a:spLocks noGrp="1"/>
          </p:cNvSpPr>
          <p:nvPr>
            <p:ph type="dt" sz="half" idx="14"/>
          </p:nvPr>
        </p:nvSpPr>
        <p:spPr/>
        <p:txBody>
          <a:bodyPr/>
          <a:lstStyle/>
          <a:p>
            <a:fld id="{43B4DF10-23E5-4F05-9878-04A3B43CC094}" type="datetime1">
              <a:rPr lang="en-GB" smtClean="0"/>
              <a:t>05/06/2019</a:t>
            </a:fld>
            <a:endParaRPr lang="fr-FR" dirty="0"/>
          </a:p>
        </p:txBody>
      </p:sp>
      <p:sp>
        <p:nvSpPr>
          <p:cNvPr id="17" name="Espace réservé du pied de page 16"/>
          <p:cNvSpPr>
            <a:spLocks noGrp="1"/>
          </p:cNvSpPr>
          <p:nvPr>
            <p:ph type="ftr" sz="quarter" idx="15"/>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cxnSp>
        <p:nvCxnSpPr>
          <p:cNvPr id="18" name="Connecteur droit 17"/>
          <p:cNvCxnSpPr/>
          <p:nvPr userDrawn="1"/>
        </p:nvCxnSpPr>
        <p:spPr>
          <a:xfrm>
            <a:off x="517553" y="2120061"/>
            <a:ext cx="260736"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Espace réservé du texte 10"/>
          <p:cNvSpPr>
            <a:spLocks noGrp="1"/>
          </p:cNvSpPr>
          <p:nvPr>
            <p:ph type="body" sz="quarter" idx="16" hasCustomPrompt="1"/>
          </p:nvPr>
        </p:nvSpPr>
        <p:spPr>
          <a:xfrm>
            <a:off x="4609389" y="2276476"/>
            <a:ext cx="3990865" cy="3565526"/>
          </a:xfrm>
          <a:prstGeom prst="rect">
            <a:avLst/>
          </a:prstGeom>
        </p:spPr>
        <p:txBody>
          <a:bodyPr>
            <a:normAutofit/>
          </a:bodyPr>
          <a:lstStyle>
            <a:lvl1pPr marL="228597" marR="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sz="1400">
                <a:solidFill>
                  <a:schemeClr val="tx2"/>
                </a:solidFill>
              </a:defRPr>
            </a:lvl1pPr>
            <a:lvl2pPr marL="685792" marR="0"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marL="228597" marR="0" lvl="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fr-FR" dirty="0" smtClean="0"/>
              <a:t>Click </a:t>
            </a:r>
            <a:r>
              <a:rPr lang="fr-FR" dirty="0" err="1" smtClean="0"/>
              <a:t>here</a:t>
            </a:r>
            <a:r>
              <a:rPr lang="fr-FR" dirty="0" smtClean="0"/>
              <a:t> to </a:t>
            </a:r>
            <a:r>
              <a:rPr lang="fr-FR" dirty="0" err="1" smtClean="0"/>
              <a:t>modify</a:t>
            </a:r>
            <a:r>
              <a:rPr lang="fr-FR" dirty="0" smtClean="0"/>
              <a:t> the first </a:t>
            </a:r>
            <a:r>
              <a:rPr lang="fr-FR" dirty="0" err="1" smtClean="0"/>
              <a:t>level</a:t>
            </a:r>
            <a:endParaRPr lang="fr-FR" dirty="0" smtClean="0"/>
          </a:p>
          <a:p>
            <a:pPr marL="685792" marR="0" lvl="1"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a:pPr>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Tree>
    <p:extLst>
      <p:ext uri="{BB962C8B-B14F-4D97-AF65-F5344CB8AC3E}">
        <p14:creationId xmlns:p14="http://schemas.microsoft.com/office/powerpoint/2010/main" val="170622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 2 images ">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95288" y="1319925"/>
            <a:ext cx="8204966" cy="663983"/>
          </a:xfrm>
          <a:prstGeom prst="rect">
            <a:avLst/>
          </a:prstGeom>
        </p:spPr>
        <p:txBody>
          <a:bodyPr>
            <a:normAutofit/>
          </a:bodyPr>
          <a:lstStyle>
            <a:lvl1pPr>
              <a:defRPr sz="1800"/>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fr-FR" dirty="0"/>
          </a:p>
        </p:txBody>
      </p:sp>
      <p:sp>
        <p:nvSpPr>
          <p:cNvPr id="12" name="ZoneTexte 11"/>
          <p:cNvSpPr txBox="1"/>
          <p:nvPr userDrawn="1"/>
        </p:nvSpPr>
        <p:spPr>
          <a:xfrm>
            <a:off x="-2639832" y="636104"/>
            <a:ext cx="914400" cy="914400"/>
          </a:xfrm>
          <a:prstGeom prst="rect">
            <a:avLst/>
          </a:prstGeom>
        </p:spPr>
        <p:txBody>
          <a:bodyPr vert="horz" wrap="none" lIns="91440" tIns="45720" rIns="91440" bIns="45720" rtlCol="0" anchor="b">
            <a:normAutofit/>
          </a:bodyPr>
          <a:lstStyle/>
          <a:p>
            <a:endParaRPr lang="fr-FR" sz="1800" dirty="0" smtClean="0"/>
          </a:p>
        </p:txBody>
      </p:sp>
      <p:sp>
        <p:nvSpPr>
          <p:cNvPr id="16" name="Espace réservé de la date 15"/>
          <p:cNvSpPr>
            <a:spLocks noGrp="1"/>
          </p:cNvSpPr>
          <p:nvPr>
            <p:ph type="dt" sz="half" idx="14"/>
          </p:nvPr>
        </p:nvSpPr>
        <p:spPr/>
        <p:txBody>
          <a:bodyPr/>
          <a:lstStyle/>
          <a:p>
            <a:fld id="{643DF93B-A2D4-47D5-B6AD-0F60B3BF1C19}" type="datetime1">
              <a:rPr lang="en-GB" smtClean="0"/>
              <a:t>05/06/2019</a:t>
            </a:fld>
            <a:endParaRPr lang="fr-FR" dirty="0"/>
          </a:p>
        </p:txBody>
      </p:sp>
      <p:sp>
        <p:nvSpPr>
          <p:cNvPr id="17" name="Espace réservé du pied de page 16"/>
          <p:cNvSpPr>
            <a:spLocks noGrp="1"/>
          </p:cNvSpPr>
          <p:nvPr>
            <p:ph type="ftr" sz="quarter" idx="15"/>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cxnSp>
        <p:nvCxnSpPr>
          <p:cNvPr id="18" name="Connecteur droit 17"/>
          <p:cNvCxnSpPr/>
          <p:nvPr userDrawn="1"/>
        </p:nvCxnSpPr>
        <p:spPr>
          <a:xfrm>
            <a:off x="517553" y="2120061"/>
            <a:ext cx="260736"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Espace réservé pour une image  3"/>
          <p:cNvSpPr>
            <a:spLocks noGrp="1"/>
          </p:cNvSpPr>
          <p:nvPr>
            <p:ph type="pic" sz="quarter" idx="17"/>
          </p:nvPr>
        </p:nvSpPr>
        <p:spPr>
          <a:xfrm>
            <a:off x="395288" y="2276475"/>
            <a:ext cx="3990975" cy="3565525"/>
          </a:xfrm>
          <a:prstGeom prst="rect">
            <a:avLst/>
          </a:prstGeom>
        </p:spPr>
        <p:txBody>
          <a:bodyPr/>
          <a:lstStyle/>
          <a:p>
            <a:endParaRPr lang="fr-FR"/>
          </a:p>
        </p:txBody>
      </p:sp>
      <p:sp>
        <p:nvSpPr>
          <p:cNvPr id="13" name="Espace réservé pour une image  3"/>
          <p:cNvSpPr>
            <a:spLocks noGrp="1"/>
          </p:cNvSpPr>
          <p:nvPr>
            <p:ph type="pic" sz="quarter" idx="18"/>
          </p:nvPr>
        </p:nvSpPr>
        <p:spPr>
          <a:xfrm>
            <a:off x="4609279" y="2276475"/>
            <a:ext cx="3990975" cy="3565525"/>
          </a:xfrm>
          <a:prstGeom prst="rect">
            <a:avLst/>
          </a:prstGeom>
        </p:spPr>
        <p:txBody>
          <a:bodyPr/>
          <a:lstStyle/>
          <a:p>
            <a:endParaRPr lang="fr-FR"/>
          </a:p>
        </p:txBody>
      </p:sp>
    </p:spTree>
    <p:extLst>
      <p:ext uri="{BB962C8B-B14F-4D97-AF65-F5344CB8AC3E}">
        <p14:creationId xmlns:p14="http://schemas.microsoft.com/office/powerpoint/2010/main" val="101052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imag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94765" y="1319925"/>
            <a:ext cx="8205499" cy="663983"/>
          </a:xfrm>
          <a:prstGeom prst="rect">
            <a:avLst/>
          </a:prstGeom>
        </p:spPr>
        <p:txBody>
          <a:bodyPr>
            <a:normAutofit/>
          </a:bodyPr>
          <a:lstStyle>
            <a:lvl1pPr>
              <a:defRPr sz="1800"/>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fr-FR" dirty="0"/>
          </a:p>
        </p:txBody>
      </p:sp>
      <p:sp>
        <p:nvSpPr>
          <p:cNvPr id="12" name="ZoneTexte 11"/>
          <p:cNvSpPr txBox="1"/>
          <p:nvPr userDrawn="1"/>
        </p:nvSpPr>
        <p:spPr>
          <a:xfrm>
            <a:off x="-2639832" y="636104"/>
            <a:ext cx="914400" cy="914400"/>
          </a:xfrm>
          <a:prstGeom prst="rect">
            <a:avLst/>
          </a:prstGeom>
        </p:spPr>
        <p:txBody>
          <a:bodyPr vert="horz" wrap="none" lIns="91440" tIns="45720" rIns="91440" bIns="45720" rtlCol="0" anchor="b">
            <a:normAutofit/>
          </a:bodyPr>
          <a:lstStyle/>
          <a:p>
            <a:endParaRPr lang="fr-FR" sz="1800" dirty="0" smtClean="0"/>
          </a:p>
        </p:txBody>
      </p:sp>
      <p:sp>
        <p:nvSpPr>
          <p:cNvPr id="20" name="Espace réservé pour une image  19"/>
          <p:cNvSpPr>
            <a:spLocks noGrp="1"/>
          </p:cNvSpPr>
          <p:nvPr>
            <p:ph type="pic" sz="quarter" idx="10"/>
          </p:nvPr>
        </p:nvSpPr>
        <p:spPr>
          <a:xfrm>
            <a:off x="395288" y="2276476"/>
            <a:ext cx="8204966" cy="3565526"/>
          </a:xfrm>
          <a:prstGeom prst="rect">
            <a:avLst/>
          </a:prstGeom>
        </p:spPr>
        <p:txBody>
          <a:bodyPr>
            <a:normAutofit/>
          </a:bodyPr>
          <a:lstStyle>
            <a:lvl1pPr>
              <a:defRPr sz="1400"/>
            </a:lvl1pPr>
          </a:lstStyle>
          <a:p>
            <a:endParaRPr lang="fr-FR"/>
          </a:p>
        </p:txBody>
      </p:sp>
      <p:sp>
        <p:nvSpPr>
          <p:cNvPr id="22" name="Espace réservé de la date 21"/>
          <p:cNvSpPr>
            <a:spLocks noGrp="1"/>
          </p:cNvSpPr>
          <p:nvPr>
            <p:ph type="dt" sz="half" idx="11"/>
          </p:nvPr>
        </p:nvSpPr>
        <p:spPr/>
        <p:txBody>
          <a:bodyPr/>
          <a:lstStyle/>
          <a:p>
            <a:fld id="{0B8C2E30-EE71-4F32-BE33-418D283B0A74}" type="datetime1">
              <a:rPr lang="en-GB" smtClean="0"/>
              <a:t>05/06/2019</a:t>
            </a:fld>
            <a:endParaRPr lang="fr-FR" dirty="0"/>
          </a:p>
        </p:txBody>
      </p:sp>
      <p:sp>
        <p:nvSpPr>
          <p:cNvPr id="23" name="Espace réservé du pied de page 22"/>
          <p:cNvSpPr>
            <a:spLocks noGrp="1"/>
          </p:cNvSpPr>
          <p:nvPr>
            <p:ph type="ftr" sz="quarter" idx="12"/>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cxnSp>
        <p:nvCxnSpPr>
          <p:cNvPr id="24" name="Connecteur droit 23"/>
          <p:cNvCxnSpPr/>
          <p:nvPr userDrawn="1"/>
        </p:nvCxnSpPr>
        <p:spPr>
          <a:xfrm>
            <a:off x="517553" y="2120061"/>
            <a:ext cx="260736"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10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tabl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95287" y="1319925"/>
            <a:ext cx="8204965" cy="663983"/>
          </a:xfrm>
          <a:prstGeom prst="rect">
            <a:avLst/>
          </a:prstGeom>
        </p:spPr>
        <p:txBody>
          <a:bodyPr>
            <a:normAutofit/>
          </a:bodyPr>
          <a:lstStyle>
            <a:lvl1pPr>
              <a:defRPr sz="1800"/>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fr-FR" dirty="0"/>
          </a:p>
        </p:txBody>
      </p:sp>
      <p:sp>
        <p:nvSpPr>
          <p:cNvPr id="12" name="ZoneTexte 11"/>
          <p:cNvSpPr txBox="1"/>
          <p:nvPr userDrawn="1"/>
        </p:nvSpPr>
        <p:spPr>
          <a:xfrm>
            <a:off x="-2639832" y="636104"/>
            <a:ext cx="914400" cy="914400"/>
          </a:xfrm>
          <a:prstGeom prst="rect">
            <a:avLst/>
          </a:prstGeom>
        </p:spPr>
        <p:txBody>
          <a:bodyPr vert="horz" wrap="none" lIns="91440" tIns="45720" rIns="91440" bIns="45720" rtlCol="0" anchor="b">
            <a:normAutofit/>
          </a:bodyPr>
          <a:lstStyle/>
          <a:p>
            <a:endParaRPr lang="fr-FR" sz="1800" dirty="0" smtClean="0"/>
          </a:p>
        </p:txBody>
      </p:sp>
      <p:sp>
        <p:nvSpPr>
          <p:cNvPr id="4" name="Espace réservé du tableau 3"/>
          <p:cNvSpPr>
            <a:spLocks noGrp="1"/>
          </p:cNvSpPr>
          <p:nvPr>
            <p:ph type="tbl" sz="quarter" idx="11"/>
          </p:nvPr>
        </p:nvSpPr>
        <p:spPr>
          <a:xfrm>
            <a:off x="395288" y="2276475"/>
            <a:ext cx="8204966" cy="3565525"/>
          </a:xfrm>
          <a:prstGeom prst="rect">
            <a:avLst/>
          </a:prstGeom>
        </p:spPr>
        <p:txBody>
          <a:bodyPr/>
          <a:lstStyle>
            <a:lvl1pPr>
              <a:defRPr b="0" i="0">
                <a:latin typeface="Montserrat" charset="0"/>
                <a:ea typeface="Montserrat" charset="0"/>
                <a:cs typeface="Montserrat" charset="0"/>
              </a:defRPr>
            </a:lvl1pPr>
          </a:lstStyle>
          <a:p>
            <a:endParaRPr lang="fr-FR" dirty="0"/>
          </a:p>
        </p:txBody>
      </p:sp>
      <p:sp>
        <p:nvSpPr>
          <p:cNvPr id="5" name="Espace réservé de la date 4"/>
          <p:cNvSpPr>
            <a:spLocks noGrp="1"/>
          </p:cNvSpPr>
          <p:nvPr>
            <p:ph type="dt" sz="half" idx="12"/>
          </p:nvPr>
        </p:nvSpPr>
        <p:spPr/>
        <p:txBody>
          <a:bodyPr/>
          <a:lstStyle/>
          <a:p>
            <a:fld id="{8785F034-8743-49D4-AFF6-95AF91F51317}" type="datetime1">
              <a:rPr lang="en-GB" smtClean="0"/>
              <a:t>05/06/2019</a:t>
            </a:fld>
            <a:endParaRPr lang="fr-FR" dirty="0"/>
          </a:p>
        </p:txBody>
      </p:sp>
      <p:sp>
        <p:nvSpPr>
          <p:cNvPr id="7" name="Espace réservé du pied de page 6"/>
          <p:cNvSpPr>
            <a:spLocks noGrp="1"/>
          </p:cNvSpPr>
          <p:nvPr>
            <p:ph type="ftr" sz="quarter" idx="13"/>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cxnSp>
        <p:nvCxnSpPr>
          <p:cNvPr id="14" name="Connecteur droit 13"/>
          <p:cNvCxnSpPr/>
          <p:nvPr userDrawn="1"/>
        </p:nvCxnSpPr>
        <p:spPr>
          <a:xfrm>
            <a:off x="517553" y="2120061"/>
            <a:ext cx="260736"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61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n_slide">
    <p:spTree>
      <p:nvGrpSpPr>
        <p:cNvPr id="1" name=""/>
        <p:cNvGrpSpPr/>
        <p:nvPr/>
      </p:nvGrpSpPr>
      <p:grpSpPr>
        <a:xfrm>
          <a:off x="0" y="0"/>
          <a:ext cx="0" cy="0"/>
          <a:chOff x="0" y="0"/>
          <a:chExt cx="0" cy="0"/>
        </a:xfrm>
      </p:grpSpPr>
      <p:sp>
        <p:nvSpPr>
          <p:cNvPr id="12" name="ZoneTexte 11"/>
          <p:cNvSpPr txBox="1"/>
          <p:nvPr userDrawn="1"/>
        </p:nvSpPr>
        <p:spPr>
          <a:xfrm>
            <a:off x="-2639832" y="636104"/>
            <a:ext cx="914400" cy="914400"/>
          </a:xfrm>
          <a:prstGeom prst="rect">
            <a:avLst/>
          </a:prstGeom>
        </p:spPr>
        <p:txBody>
          <a:bodyPr vert="horz" wrap="none" lIns="91440" tIns="45720" rIns="91440" bIns="45720" rtlCol="0" anchor="b">
            <a:normAutofit/>
          </a:bodyPr>
          <a:lstStyle/>
          <a:p>
            <a:endParaRPr lang="fr-FR" sz="1800" dirty="0" smtClean="0"/>
          </a:p>
        </p:txBody>
      </p:sp>
      <p:sp>
        <p:nvSpPr>
          <p:cNvPr id="3" name="Espace réservé de la date 2"/>
          <p:cNvSpPr>
            <a:spLocks noGrp="1"/>
          </p:cNvSpPr>
          <p:nvPr>
            <p:ph type="dt" sz="half" idx="10"/>
          </p:nvPr>
        </p:nvSpPr>
        <p:spPr/>
        <p:txBody>
          <a:bodyPr/>
          <a:lstStyle/>
          <a:p>
            <a:fld id="{D09E6EC6-D4D5-46A3-A099-9420B78EB615}" type="datetime1">
              <a:rPr lang="en-GB" smtClean="0"/>
              <a:t>05/06/2019</a:t>
            </a:fld>
            <a:endParaRPr lang="fr-FR" dirty="0"/>
          </a:p>
        </p:txBody>
      </p:sp>
      <p:sp>
        <p:nvSpPr>
          <p:cNvPr id="4" name="Espace réservé du pied de page 3"/>
          <p:cNvSpPr>
            <a:spLocks noGrp="1"/>
          </p:cNvSpPr>
          <p:nvPr>
            <p:ph type="ftr" sz="quarter" idx="11"/>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spTree>
    <p:extLst>
      <p:ext uri="{BB962C8B-B14F-4D97-AF65-F5344CB8AC3E}">
        <p14:creationId xmlns:p14="http://schemas.microsoft.com/office/powerpoint/2010/main" val="128933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Closing_sl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7" y="0"/>
            <a:ext cx="9151838" cy="6858000"/>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14330"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1835" t="20780" r="12284" b="20550"/>
          <a:stretch/>
        </p:blipFill>
        <p:spPr>
          <a:xfrm>
            <a:off x="482601" y="514349"/>
            <a:ext cx="1384300" cy="625475"/>
          </a:xfrm>
          <a:prstGeom prst="rect">
            <a:avLst/>
          </a:prstGeom>
        </p:spPr>
      </p:pic>
    </p:spTree>
    <p:extLst>
      <p:ext uri="{BB962C8B-B14F-4D97-AF65-F5344CB8AC3E}">
        <p14:creationId xmlns:p14="http://schemas.microsoft.com/office/powerpoint/2010/main" val="71344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5617" y="980728"/>
            <a:ext cx="7571184" cy="868958"/>
          </a:xfrm>
        </p:spPr>
        <p:txBody>
          <a:bodyPr/>
          <a:lstStyle>
            <a:lvl1pPr algn="l">
              <a:defRPr b="1">
                <a:latin typeface="Arial" pitchFamily="34" charset="0"/>
                <a:cs typeface="Arial" pitchFamily="34" charset="0"/>
              </a:defRPr>
            </a:lvl1pPr>
          </a:lstStyle>
          <a:p>
            <a:r>
              <a:rPr lang="en-US" dirty="0" smtClean="0"/>
              <a:t>TITLE</a:t>
            </a:r>
            <a:endParaRPr lang="fr-BE" dirty="0"/>
          </a:p>
        </p:txBody>
      </p:sp>
      <p:sp>
        <p:nvSpPr>
          <p:cNvPr id="3" name="Content Placeholder 2"/>
          <p:cNvSpPr>
            <a:spLocks noGrp="1"/>
          </p:cNvSpPr>
          <p:nvPr>
            <p:ph idx="1"/>
          </p:nvPr>
        </p:nvSpPr>
        <p:spPr>
          <a:xfrm>
            <a:off x="1115617" y="2348882"/>
            <a:ext cx="7571184" cy="3456384"/>
          </a:xfrm>
        </p:spPr>
        <p:txBody>
          <a:bodyPr/>
          <a:lstStyle>
            <a:lvl1pPr marL="342865" indent="-342865">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1pPr>
            <a:lvl2pPr marL="742875" indent="-285721">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2pPr>
            <a:lvl3pPr marL="1142884" indent="-228576">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3pPr>
            <a:lvl4pPr marL="1600037" indent="-228576">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4pPr>
            <a:lvl5pPr marL="2057191" indent="-228576">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457200" cy="6886352"/>
          </a:xfrm>
          <a:prstGeom prst="rect">
            <a:avLst/>
          </a:prstGeom>
        </p:spPr>
      </p:pic>
      <p:pic>
        <p:nvPicPr>
          <p:cNvPr id="5"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4209" y="6453337"/>
            <a:ext cx="2376264" cy="234280"/>
          </a:xfrm>
          <a:prstGeom prst="rect">
            <a:avLst/>
          </a:prstGeom>
        </p:spPr>
      </p:pic>
    </p:spTree>
    <p:extLst>
      <p:ext uri="{BB962C8B-B14F-4D97-AF65-F5344CB8AC3E}">
        <p14:creationId xmlns:p14="http://schemas.microsoft.com/office/powerpoint/2010/main" val="2052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24D3A8-5809-45A4-A2B4-32B4B24C627D}" type="datetime1">
              <a:rPr lang="en-GB" smtClean="0"/>
              <a:t>05/06/2019</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dirty="0" smtClean="0"/>
              <a:t>Bioeconomy for </a:t>
            </a:r>
            <a:r>
              <a:rPr lang="en-US" dirty="0" err="1" smtClean="0"/>
              <a:t>Glycoscience</a:t>
            </a:r>
            <a:endParaRPr lang="en-US" dirty="0"/>
          </a:p>
        </p:txBody>
      </p:sp>
      <p:sp>
        <p:nvSpPr>
          <p:cNvPr id="4"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5271585-BE92-4166-B3B2-3A586DEF0FA0}" type="slidenum">
              <a:rPr lang="en-US" altLang="en-US"/>
              <a:pPr>
                <a:defRPr/>
              </a:pPr>
              <a:t>‹#›</a:t>
            </a:fld>
            <a:endParaRPr lang="en-US" altLang="en-US"/>
          </a:p>
        </p:txBody>
      </p:sp>
    </p:spTree>
    <p:extLst>
      <p:ext uri="{BB962C8B-B14F-4D97-AF65-F5344CB8AC3E}">
        <p14:creationId xmlns:p14="http://schemas.microsoft.com/office/powerpoint/2010/main" val="170673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Open_slide">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51" y="-4883"/>
            <a:ext cx="9159902" cy="6867472"/>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baseline="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03238"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171624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8138" y="457200"/>
            <a:ext cx="8424862" cy="1447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38138" y="1981200"/>
            <a:ext cx="4135437"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5975" y="1981200"/>
            <a:ext cx="4137025"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7086600" y="6172200"/>
            <a:ext cx="1143000" cy="457200"/>
          </a:xfrm>
        </p:spPr>
        <p:txBody>
          <a:bodyPr/>
          <a:lstStyle>
            <a:lvl1pPr eaLnBrk="0" fontAlgn="base" hangingPunct="0">
              <a:spcBef>
                <a:spcPct val="0"/>
              </a:spcBef>
              <a:spcAft>
                <a:spcPct val="0"/>
              </a:spcAft>
              <a:defRPr>
                <a:solidFill>
                  <a:srgbClr val="000000"/>
                </a:solidFill>
                <a:latin typeface="Arial" pitchFamily="34" charset="0"/>
                <a:ea typeface="MS PGothic" pitchFamily="34" charset="-128"/>
              </a:defRPr>
            </a:lvl1pPr>
          </a:lstStyle>
          <a:p>
            <a:pPr>
              <a:defRPr/>
            </a:pPr>
            <a:endParaRPr lang="en-GB"/>
          </a:p>
        </p:txBody>
      </p:sp>
      <p:sp>
        <p:nvSpPr>
          <p:cNvPr id="6" name="Footer Placeholder 5"/>
          <p:cNvSpPr>
            <a:spLocks noGrp="1"/>
          </p:cNvSpPr>
          <p:nvPr>
            <p:ph type="ftr" sz="quarter" idx="11"/>
          </p:nvPr>
        </p:nvSpPr>
        <p:spPr>
          <a:xfrm>
            <a:off x="4114800" y="6172200"/>
            <a:ext cx="2895600" cy="457200"/>
          </a:xfrm>
        </p:spPr>
        <p:txBody>
          <a:bodyPr/>
          <a:lstStyle>
            <a:lvl1pPr eaLnBrk="0" fontAlgn="base" hangingPunct="0">
              <a:spcBef>
                <a:spcPct val="0"/>
              </a:spcBef>
              <a:spcAft>
                <a:spcPct val="0"/>
              </a:spcAft>
              <a:defRPr>
                <a:solidFill>
                  <a:srgbClr val="000000"/>
                </a:solidFill>
                <a:latin typeface="Arial" pitchFamily="34" charset="0"/>
                <a:ea typeface="MS PGothic" pitchFamily="34" charset="-128"/>
              </a:defRPr>
            </a:lvl1pPr>
          </a:lstStyle>
          <a:p>
            <a:pPr>
              <a:defRPr/>
            </a:pPr>
            <a:r>
              <a:rPr lang="en-GB"/>
              <a:t>European Technology Platform Sustainable Chemistry   www.suschem.org  </a:t>
            </a:r>
          </a:p>
        </p:txBody>
      </p:sp>
      <p:sp>
        <p:nvSpPr>
          <p:cNvPr id="7" name="Slide Number Placeholder 6"/>
          <p:cNvSpPr>
            <a:spLocks noGrp="1"/>
          </p:cNvSpPr>
          <p:nvPr>
            <p:ph type="sldNum" sz="quarter" idx="12"/>
          </p:nvPr>
        </p:nvSpPr>
        <p:spPr>
          <a:xfrm>
            <a:off x="8305800" y="6172200"/>
            <a:ext cx="457200" cy="457200"/>
          </a:xfrm>
          <a:prstGeom prst="rect">
            <a:avLst/>
          </a:prstGeom>
        </p:spPr>
        <p:txBody>
          <a:bodyPr/>
          <a:lstStyle>
            <a:lvl1pPr eaLnBrk="0" fontAlgn="base" hangingPunct="0">
              <a:spcBef>
                <a:spcPct val="0"/>
              </a:spcBef>
              <a:spcAft>
                <a:spcPct val="0"/>
              </a:spcAft>
              <a:defRPr>
                <a:solidFill>
                  <a:srgbClr val="000000"/>
                </a:solidFill>
                <a:latin typeface="Arial" pitchFamily="34" charset="0"/>
                <a:ea typeface="MS PGothic" pitchFamily="34" charset="-128"/>
              </a:defRPr>
            </a:lvl1pPr>
          </a:lstStyle>
          <a:p>
            <a:pPr>
              <a:defRPr/>
            </a:pPr>
            <a:fld id="{4ECBF01A-22AE-48FE-94F6-CD92A27A24AD}" type="slidenum">
              <a:rPr lang="en-GB"/>
              <a:pPr>
                <a:defRPr/>
              </a:pPr>
              <a:t>‹#›</a:t>
            </a:fld>
            <a:endParaRPr lang="en-GB" dirty="0"/>
          </a:p>
        </p:txBody>
      </p:sp>
    </p:spTree>
    <p:extLst>
      <p:ext uri="{BB962C8B-B14F-4D97-AF65-F5344CB8AC3E}">
        <p14:creationId xmlns:p14="http://schemas.microsoft.com/office/powerpoint/2010/main" val="247440683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C52889F9-114E-4214-AEDD-D3D786C83975}" type="slidenum">
              <a:rPr lang="en-GB" altLang="en-US"/>
              <a:pPr>
                <a:defRPr/>
              </a:pPr>
              <a:t>‹#›</a:t>
            </a:fld>
            <a:endParaRPr lang="en-GB" altLang="en-US"/>
          </a:p>
        </p:txBody>
      </p:sp>
    </p:spTree>
    <p:extLst>
      <p:ext uri="{BB962C8B-B14F-4D97-AF65-F5344CB8AC3E}">
        <p14:creationId xmlns:p14="http://schemas.microsoft.com/office/powerpoint/2010/main" val="1878942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66545BF5-A4A1-4166-937F-C5D64CA2C2D7}" type="datetime1">
              <a:rPr lang="en-GB" altLang="nl-NL" smtClean="0">
                <a:solidFill>
                  <a:srgbClr val="000000"/>
                </a:solidFill>
              </a:rPr>
              <a:t>05/06/2019</a:t>
            </a:fld>
            <a:endParaRPr lang="en-GB" alt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l-NL" altLang="nl-NL" smtClean="0">
                <a:solidFill>
                  <a:srgbClr val="000000"/>
                </a:solidFill>
              </a:rPr>
              <a:t>Bioeconomy for Glycoscience</a:t>
            </a:r>
            <a:endParaRPr lang="nl-NL" alt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C353-AABD-457D-9F51-BEBF81AF637A}" type="slidenum">
              <a:rPr lang="en-GB" altLang="nl-NL">
                <a:solidFill>
                  <a:srgbClr val="000000"/>
                </a:solidFill>
              </a:rPr>
              <a:pPr>
                <a:defRPr/>
              </a:pPr>
              <a:t>‹#›</a:t>
            </a:fld>
            <a:endParaRPr lang="en-GB" altLang="nl-NL">
              <a:solidFill>
                <a:srgbClr val="000000"/>
              </a:solidFill>
            </a:endParaRPr>
          </a:p>
        </p:txBody>
      </p:sp>
    </p:spTree>
  </p:cSld>
  <p:clrMapOvr>
    <a:masterClrMapping/>
  </p:clrMapOvr>
  <p:transition>
    <p:strips dir="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DAE34DA5-452A-4400-9261-89DE93A67354}" type="datetime1">
              <a:rPr lang="en-GB" altLang="nl-NL" smtClean="0">
                <a:solidFill>
                  <a:srgbClr val="000000"/>
                </a:solidFill>
              </a:rPr>
              <a:t>05/06/2019</a:t>
            </a:fld>
            <a:endParaRPr lang="en-GB" alt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l-NL" altLang="nl-NL" smtClean="0">
                <a:solidFill>
                  <a:srgbClr val="000000"/>
                </a:solidFill>
              </a:rPr>
              <a:t>Bioeconomy for Glycoscience</a:t>
            </a:r>
            <a:endParaRPr lang="nl-NL" alt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C353-AABD-457D-9F51-BEBF81AF637A}" type="slidenum">
              <a:rPr lang="en-GB" altLang="nl-NL">
                <a:solidFill>
                  <a:srgbClr val="000000"/>
                </a:solidFill>
              </a:rPr>
              <a:pPr>
                <a:defRPr/>
              </a:pPr>
              <a:t>‹#›</a:t>
            </a:fld>
            <a:endParaRPr lang="en-GB" altLang="nl-NL">
              <a:solidFill>
                <a:srgbClr val="000000"/>
              </a:solidFill>
            </a:endParaRPr>
          </a:p>
        </p:txBody>
      </p:sp>
    </p:spTree>
  </p:cSld>
  <p:clrMapOvr>
    <a:masterClrMapping/>
  </p:clrMapOvr>
  <p:transition>
    <p:strips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Open_slide">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51" y="-24095"/>
            <a:ext cx="9159902" cy="6905896"/>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baseline="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03238"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80191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7_Open_slide">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854" y="-36288"/>
            <a:ext cx="9183757" cy="6930282"/>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baseline="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03238"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88516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Open_slide">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cstate="print">
            <a:extLst>
              <a:ext uri="{28A0092B-C50C-407E-A947-70E740481C1C}">
                <a14:useLocalDpi xmlns:a14="http://schemas.microsoft.com/office/drawing/2010/main"/>
              </a:ext>
            </a:extLst>
          </a:blip>
          <a:srcRect r="37406" b="32860"/>
          <a:stretch/>
        </p:blipFill>
        <p:spPr>
          <a:xfrm>
            <a:off x="-15903" y="-51831"/>
            <a:ext cx="9159903" cy="6909831"/>
          </a:xfrm>
          <a:prstGeom prst="rect">
            <a:avLst/>
          </a:prstGeom>
        </p:spPr>
      </p:pic>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6" name="Imag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99733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9_Open_slide">
    <p:spTree>
      <p:nvGrpSpPr>
        <p:cNvPr id="1" name=""/>
        <p:cNvGrpSpPr/>
        <p:nvPr/>
      </p:nvGrpSpPr>
      <p:grpSpPr>
        <a:xfrm>
          <a:off x="0" y="0"/>
          <a:ext cx="0" cy="0"/>
          <a:chOff x="0" y="0"/>
          <a:chExt cx="0" cy="0"/>
        </a:xfrm>
      </p:grpSpPr>
      <p:pic>
        <p:nvPicPr>
          <p:cNvPr id="8" name="Image 4"/>
          <p:cNvPicPr>
            <a:picLocks noChangeAspect="1"/>
          </p:cNvPicPr>
          <p:nvPr userDrawn="1"/>
        </p:nvPicPr>
        <p:blipFill rotWithShape="1">
          <a:blip r:embed="rId2">
            <a:extLst>
              <a:ext uri="{28A0092B-C50C-407E-A947-70E740481C1C}">
                <a14:useLocalDpi xmlns:a14="http://schemas.microsoft.com/office/drawing/2010/main" val="0"/>
              </a:ext>
            </a:extLst>
          </a:blip>
          <a:srcRect l="6111" r="6116"/>
          <a:stretch/>
        </p:blipFill>
        <p:spPr>
          <a:xfrm>
            <a:off x="0" y="0"/>
            <a:ext cx="9144000" cy="6857999"/>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baseline="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03238"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51985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6_Open_slide">
    <p:bg>
      <p:bgPr>
        <a:solidFill>
          <a:schemeClr val="bg1">
            <a:alpha val="90000"/>
          </a:schemeClr>
        </a:solidFill>
        <a:effectLst/>
      </p:bgPr>
    </p:bg>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903" y="-67695"/>
            <a:ext cx="9175806" cy="6993096"/>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baseline="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03238"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60832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0_Open_slide">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854" y="-31054"/>
            <a:ext cx="9191708" cy="6919814"/>
          </a:xfrm>
          <a:prstGeom prst="rect">
            <a:avLst/>
          </a:prstGeom>
        </p:spPr>
      </p:pic>
      <p:sp>
        <p:nvSpPr>
          <p:cNvPr id="2" name="Title 1"/>
          <p:cNvSpPr>
            <a:spLocks noGrp="1"/>
          </p:cNvSpPr>
          <p:nvPr>
            <p:ph type="ctrTitle" hasCustomPrompt="1"/>
          </p:nvPr>
        </p:nvSpPr>
        <p:spPr>
          <a:xfrm>
            <a:off x="395293" y="1247752"/>
            <a:ext cx="8092123" cy="1660594"/>
          </a:xfrm>
          <a:prstGeom prst="rect">
            <a:avLst/>
          </a:prstGeom>
        </p:spPr>
        <p:txBody>
          <a:bodyPr anchor="b">
            <a:normAutofit/>
          </a:bodyPr>
          <a:lstStyle>
            <a:lvl1pPr algn="l">
              <a:lnSpc>
                <a:spcPct val="100000"/>
              </a:lnSpc>
              <a:defRPr sz="3600" b="1" i="0" baseline="0">
                <a:solidFill>
                  <a:schemeClr val="bg1"/>
                </a:solidFill>
                <a:latin typeface="Montserrat Semi" charset="0"/>
                <a:ea typeface="Montserrat Semi" charset="0"/>
                <a:cs typeface="Montserrat Semi" charset="0"/>
              </a:defRPr>
            </a:lvl1p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en-US" dirty="0"/>
          </a:p>
        </p:txBody>
      </p:sp>
      <p:sp>
        <p:nvSpPr>
          <p:cNvPr id="3" name="Subtitle 2"/>
          <p:cNvSpPr>
            <a:spLocks noGrp="1"/>
          </p:cNvSpPr>
          <p:nvPr>
            <p:ph type="subTitle" idx="1" hasCustomPrompt="1"/>
          </p:nvPr>
        </p:nvSpPr>
        <p:spPr>
          <a:xfrm>
            <a:off x="395288" y="3506622"/>
            <a:ext cx="8092127" cy="1655762"/>
          </a:xfrm>
          <a:prstGeom prst="rect">
            <a:avLst/>
          </a:prstGeom>
        </p:spPr>
        <p:txBody>
          <a:bodyPr>
            <a:normAutofit/>
          </a:bodyPr>
          <a:lstStyle>
            <a:lvl1pPr marL="0" indent="0" algn="l">
              <a:buNone/>
              <a:defRPr sz="1100" b="0" i="0" baseline="0">
                <a:solidFill>
                  <a:schemeClr val="bg1"/>
                </a:solidFill>
                <a:latin typeface="Montserrat Light" charset="0"/>
                <a:ea typeface="Montserrat Light" charset="0"/>
                <a:cs typeface="Montserrat Light" charset="0"/>
              </a:defRPr>
            </a:lvl1pPr>
            <a:lvl2pPr marL="457195" indent="0" algn="ctr">
              <a:buNone/>
              <a:defRPr sz="2000"/>
            </a:lvl2pPr>
            <a:lvl3pPr marL="914390" indent="0" algn="ctr">
              <a:buNone/>
              <a:defRPr sz="1800"/>
            </a:lvl3pPr>
            <a:lvl4pPr marL="1371586" indent="0" algn="ctr">
              <a:buNone/>
              <a:defRPr sz="1600"/>
            </a:lvl4pPr>
            <a:lvl5pPr marL="1828781" indent="0" algn="ctr">
              <a:buNone/>
              <a:defRPr sz="1600"/>
            </a:lvl5pPr>
            <a:lvl6pPr marL="2285975" indent="0" algn="ctr">
              <a:buNone/>
              <a:defRPr sz="1600"/>
            </a:lvl6pPr>
            <a:lvl7pPr marL="2743170" indent="0" algn="ctr">
              <a:buNone/>
              <a:defRPr sz="1600"/>
            </a:lvl7pPr>
            <a:lvl8pPr marL="3200366" indent="0" algn="ctr">
              <a:buNone/>
              <a:defRPr sz="1600"/>
            </a:lvl8pPr>
            <a:lvl9pPr marL="3657561" indent="0" algn="ctr">
              <a:buNone/>
              <a:defRPr sz="1600"/>
            </a:lvl9pPr>
          </a:lstStyle>
          <a:p>
            <a:r>
              <a:rPr lang="fr-FR" dirty="0" err="1" smtClean="0"/>
              <a:t>Lorem</a:t>
            </a:r>
            <a:r>
              <a:rPr lang="fr-FR" dirty="0" smtClean="0"/>
              <a:t> </a:t>
            </a:r>
            <a:r>
              <a:rPr lang="fr-FR" dirty="0" err="1" smtClean="0"/>
              <a:t>ispum</a:t>
            </a:r>
            <a:r>
              <a:rPr lang="fr-FR" dirty="0" smtClean="0"/>
              <a:t> </a:t>
            </a:r>
            <a:r>
              <a:rPr lang="fr-FR" dirty="0" err="1" smtClean="0"/>
              <a:t>dolor</a:t>
            </a:r>
            <a:r>
              <a:rPr lang="fr-FR" dirty="0" smtClean="0"/>
              <a:t> </a:t>
            </a:r>
            <a:r>
              <a:rPr lang="fr-FR" dirty="0" err="1" smtClean="0"/>
              <a:t>sit</a:t>
            </a:r>
            <a:r>
              <a:rPr lang="fr-FR" dirty="0" smtClean="0"/>
              <a:t> </a:t>
            </a:r>
            <a:r>
              <a:rPr lang="fr-FR" dirty="0" err="1" smtClean="0"/>
              <a:t>amet</a:t>
            </a:r>
            <a:endParaRPr lang="en-US" dirty="0"/>
          </a:p>
        </p:txBody>
      </p:sp>
      <p:cxnSp>
        <p:nvCxnSpPr>
          <p:cNvPr id="15" name="Connecteur droit 14"/>
          <p:cNvCxnSpPr/>
          <p:nvPr userDrawn="1"/>
        </p:nvCxnSpPr>
        <p:spPr>
          <a:xfrm>
            <a:off x="503238" y="3164618"/>
            <a:ext cx="2607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userDrawn="1"/>
        </p:nvSpPr>
        <p:spPr>
          <a:xfrm>
            <a:off x="6100312" y="6281531"/>
            <a:ext cx="2495053" cy="436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1100" b="0" i="0" kern="1200" spc="50" baseline="0" dirty="0" err="1" smtClean="0">
                <a:latin typeface="Montserrat" charset="0"/>
                <a:ea typeface="Montserrat" charset="0"/>
                <a:cs typeface="Montserrat" charset="0"/>
              </a:rPr>
              <a:t>suschem</a:t>
            </a:r>
            <a:r>
              <a:rPr lang="fr-FR" sz="1100" b="0" i="0" kern="1200" spc="50" baseline="0" dirty="0" err="1" smtClean="0">
                <a:latin typeface="Montserrat Ultra Light" charset="0"/>
                <a:ea typeface="Montserrat Ultra Light" charset="0"/>
                <a:cs typeface="Montserrat Ultra Light" charset="0"/>
              </a:rPr>
              <a:t>.org</a:t>
            </a:r>
            <a:endParaRPr lang="en-US" sz="1100" b="0" i="0" kern="1200" spc="50" baseline="0" dirty="0">
              <a:latin typeface="Montserrat Ultra Light" charset="0"/>
              <a:ea typeface="Montserrat Ultra Light" charset="0"/>
              <a:cs typeface="Montserrat Ultra Light" charset="0"/>
            </a:endParaRPr>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758" y="295147"/>
            <a:ext cx="1816227" cy="815700"/>
          </a:xfrm>
          <a:prstGeom prst="rect">
            <a:avLst/>
          </a:prstGeom>
        </p:spPr>
      </p:pic>
    </p:spTree>
    <p:extLst>
      <p:ext uri="{BB962C8B-B14F-4D97-AF65-F5344CB8AC3E}">
        <p14:creationId xmlns:p14="http://schemas.microsoft.com/office/powerpoint/2010/main" val="60851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theme" Target="../theme/theme2.xml"/><Relationship Id="rId1" Type="http://schemas.openxmlformats.org/officeDocument/2006/relationships/slideLayout" Target="../slideLayouts/slideLayout32.xml"/><Relationship Id="rId4" Type="http://schemas.openxmlformats.org/officeDocument/2006/relationships/image" Target="../media/image24.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theme" Target="../theme/theme4.xml"/><Relationship Id="rId1" Type="http://schemas.openxmlformats.org/officeDocument/2006/relationships/slideLayout" Target="../slideLayouts/slideLayout33.xml"/><Relationship Id="rId4" Type="http://schemas.openxmlformats.org/officeDocument/2006/relationships/image" Target="../media/image2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42854" y="6155342"/>
            <a:ext cx="2057400" cy="365125"/>
          </a:xfrm>
          <a:prstGeom prst="rect">
            <a:avLst/>
          </a:prstGeom>
        </p:spPr>
        <p:txBody>
          <a:bodyPr vert="horz" lIns="91440" tIns="45720" rIns="91440" bIns="45720" rtlCol="0" anchor="ctr"/>
          <a:lstStyle>
            <a:lvl1pPr algn="r">
              <a:defRPr sz="800" b="0" i="0" spc="0">
                <a:solidFill>
                  <a:schemeClr val="tx1"/>
                </a:solidFill>
                <a:latin typeface="Montserrat" charset="0"/>
                <a:ea typeface="Montserrat" charset="0"/>
                <a:cs typeface="Montserrat" charset="0"/>
              </a:defRPr>
            </a:lvl1pPr>
          </a:lstStyle>
          <a:p>
            <a:fld id="{00421208-AE6D-46DF-BB05-28E08BE3831D}" type="datetime1">
              <a:rPr lang="en-GB" smtClean="0"/>
              <a:t>05/06/2019</a:t>
            </a:fld>
            <a:endParaRPr lang="fr-FR" dirty="0"/>
          </a:p>
        </p:txBody>
      </p:sp>
      <p:sp>
        <p:nvSpPr>
          <p:cNvPr id="17" name="Espace réservé du pied de page 16"/>
          <p:cNvSpPr>
            <a:spLocks noGrp="1"/>
          </p:cNvSpPr>
          <p:nvPr>
            <p:ph type="ftr" sz="quarter" idx="3"/>
          </p:nvPr>
        </p:nvSpPr>
        <p:spPr>
          <a:xfrm>
            <a:off x="417778" y="6155341"/>
            <a:ext cx="3086100" cy="365125"/>
          </a:xfrm>
          <a:prstGeom prst="rect">
            <a:avLst/>
          </a:prstGeom>
        </p:spPr>
        <p:txBody>
          <a:bodyPr vert="horz" lIns="91440" tIns="45720" rIns="91440" bIns="45720" rtlCol="0" anchor="ctr"/>
          <a:lstStyle>
            <a:lvl1pPr algn="l">
              <a:defRPr sz="800" b="0" i="0" spc="0">
                <a:solidFill>
                  <a:schemeClr val="tx1">
                    <a:tint val="75000"/>
                  </a:schemeClr>
                </a:solidFill>
                <a:latin typeface="Montserrat Light" charset="0"/>
                <a:ea typeface="Montserrat Light" charset="0"/>
                <a:cs typeface="Montserrat Light" charset="0"/>
              </a:defRPr>
            </a:lvl1p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pic>
        <p:nvPicPr>
          <p:cNvPr id="8" name="Image 7"/>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503238" y="525229"/>
            <a:ext cx="1379276" cy="355536"/>
          </a:xfrm>
          <a:prstGeom prst="rect">
            <a:avLst/>
          </a:prstGeom>
        </p:spPr>
      </p:pic>
      <p:sp>
        <p:nvSpPr>
          <p:cNvPr id="7" name="Espace réservé du titre 12"/>
          <p:cNvSpPr>
            <a:spLocks noGrp="1"/>
          </p:cNvSpPr>
          <p:nvPr>
            <p:ph type="title"/>
          </p:nvPr>
        </p:nvSpPr>
        <p:spPr>
          <a:xfrm>
            <a:off x="405907" y="1946459"/>
            <a:ext cx="8194347" cy="1325563"/>
          </a:xfrm>
          <a:prstGeom prst="rect">
            <a:avLst/>
          </a:prstGeom>
        </p:spPr>
        <p:txBody>
          <a:bodyPr vert="horz" lIns="91440" tIns="45720" rIns="91440" bIns="45720" rtlCol="0" anchor="b">
            <a:normAutofit/>
          </a:bodyPr>
          <a:lstStyle/>
          <a:p>
            <a:r>
              <a:rPr lang="fr-FR" dirty="0" err="1" smtClean="0"/>
              <a:t>Here</a:t>
            </a:r>
            <a:r>
              <a:rPr lang="fr-FR" dirty="0" smtClean="0"/>
              <a:t> </a:t>
            </a:r>
            <a:r>
              <a:rPr lang="fr-FR" dirty="0" err="1" smtClean="0"/>
              <a:t>your</a:t>
            </a:r>
            <a:r>
              <a:rPr lang="fr-FR" dirty="0" smtClean="0"/>
              <a:t> </a:t>
            </a:r>
            <a:r>
              <a:rPr lang="fr-FR" dirty="0" err="1" smtClean="0"/>
              <a:t>title</a:t>
            </a:r>
            <a:r>
              <a:rPr lang="fr-FR" dirty="0" smtClean="0"/>
              <a:t/>
            </a:r>
            <a:br>
              <a:rPr lang="fr-FR" dirty="0" smtClean="0"/>
            </a:br>
            <a:r>
              <a:rPr lang="fr-FR" dirty="0" smtClean="0"/>
              <a:t>2 </a:t>
            </a:r>
            <a:r>
              <a:rPr lang="fr-FR" dirty="0" err="1" smtClean="0"/>
              <a:t>lines</a:t>
            </a:r>
            <a:r>
              <a:rPr lang="fr-FR" dirty="0" smtClean="0"/>
              <a:t> maximum</a:t>
            </a:r>
            <a:endParaRPr lang="fr-FR" dirty="0"/>
          </a:p>
        </p:txBody>
      </p:sp>
      <p:sp>
        <p:nvSpPr>
          <p:cNvPr id="9" name="Espace réservé du texte 15"/>
          <p:cNvSpPr>
            <a:spLocks noGrp="1"/>
          </p:cNvSpPr>
          <p:nvPr>
            <p:ph type="body" idx="1"/>
          </p:nvPr>
        </p:nvSpPr>
        <p:spPr>
          <a:xfrm>
            <a:off x="405908" y="3514680"/>
            <a:ext cx="8190298" cy="2329635"/>
          </a:xfrm>
          <a:prstGeom prst="rect">
            <a:avLst/>
          </a:prstGeom>
        </p:spPr>
        <p:txBody>
          <a:bodyPr vert="horz" lIns="91440" tIns="45720" rIns="91440" bIns="45720" rtlCol="0">
            <a:normAutofit/>
          </a:bodyPr>
          <a:lstStyle/>
          <a:p>
            <a:pPr marL="228597" marR="0" lvl="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fr-FR" dirty="0" smtClean="0"/>
              <a:t>Click </a:t>
            </a:r>
            <a:r>
              <a:rPr lang="fr-FR" dirty="0" err="1" smtClean="0"/>
              <a:t>here</a:t>
            </a:r>
            <a:r>
              <a:rPr lang="fr-FR" dirty="0" smtClean="0"/>
              <a:t> to </a:t>
            </a:r>
            <a:r>
              <a:rPr lang="fr-FR" dirty="0" err="1" smtClean="0"/>
              <a:t>modify</a:t>
            </a:r>
            <a:r>
              <a:rPr lang="fr-FR" dirty="0" smtClean="0"/>
              <a:t> the first </a:t>
            </a:r>
            <a:r>
              <a:rPr lang="fr-FR" dirty="0" err="1" smtClean="0"/>
              <a:t>level</a:t>
            </a:r>
            <a:endParaRPr lang="fr-FR" dirty="0" smtClean="0"/>
          </a:p>
          <a:p>
            <a:pPr marL="685792" marR="0" lvl="1"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a:pPr>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Tree>
    <p:extLst>
      <p:ext uri="{BB962C8B-B14F-4D97-AF65-F5344CB8AC3E}">
        <p14:creationId xmlns:p14="http://schemas.microsoft.com/office/powerpoint/2010/main" val="207150012"/>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1" r:id="rId3"/>
    <p:sldLayoutId id="2147483672" r:id="rId4"/>
    <p:sldLayoutId id="2147483675" r:id="rId5"/>
    <p:sldLayoutId id="2147483684" r:id="rId6"/>
    <p:sldLayoutId id="2147483677" r:id="rId7"/>
    <p:sldLayoutId id="2147483674" r:id="rId8"/>
    <p:sldLayoutId id="2147483678" r:id="rId9"/>
    <p:sldLayoutId id="2147483673" r:id="rId10"/>
    <p:sldLayoutId id="2147483685" r:id="rId11"/>
    <p:sldLayoutId id="2147483679" r:id="rId12"/>
    <p:sldLayoutId id="2147483680" r:id="rId13"/>
    <p:sldLayoutId id="2147483676" r:id="rId14"/>
    <p:sldLayoutId id="2147483681" r:id="rId15"/>
    <p:sldLayoutId id="2147483686" r:id="rId16"/>
    <p:sldLayoutId id="2147483662" r:id="rId17"/>
    <p:sldLayoutId id="2147483663" r:id="rId18"/>
    <p:sldLayoutId id="2147483687" r:id="rId19"/>
    <p:sldLayoutId id="2147483664" r:id="rId20"/>
    <p:sldLayoutId id="2147483682" r:id="rId21"/>
    <p:sldLayoutId id="2147483683" r:id="rId22"/>
    <p:sldLayoutId id="2147483688" r:id="rId23"/>
    <p:sldLayoutId id="2147483665" r:id="rId24"/>
    <p:sldLayoutId id="2147483668" r:id="rId25"/>
    <p:sldLayoutId id="2147483667" r:id="rId26"/>
    <p:sldLayoutId id="2147483666" r:id="rId27"/>
    <p:sldLayoutId id="2147483689" r:id="rId28"/>
    <p:sldLayoutId id="2147483690" r:id="rId29"/>
    <p:sldLayoutId id="2147483697" r:id="rId30"/>
    <p:sldLayoutId id="2147483698"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p:txStyles>
    <p:titleStyle>
      <a:lvl1pPr algn="l" defTabSz="914390" rtl="0" eaLnBrk="1" latinLnBrk="0" hangingPunct="1">
        <a:lnSpc>
          <a:spcPct val="90000"/>
        </a:lnSpc>
        <a:spcBef>
          <a:spcPct val="0"/>
        </a:spcBef>
        <a:buNone/>
        <a:defRPr sz="3600" b="1" i="0" kern="1200">
          <a:solidFill>
            <a:schemeClr val="tx1"/>
          </a:solidFill>
          <a:latin typeface="Montserrat Semi" charset="0"/>
          <a:ea typeface="Montserrat Semi" charset="0"/>
          <a:cs typeface="Montserrat Semi" charset="0"/>
        </a:defRPr>
      </a:lvl1pPr>
    </p:titleStyle>
    <p:bodyStyle>
      <a:lvl1pPr marL="228597" indent="-228597" algn="l" defTabSz="914390" rtl="0" eaLnBrk="1" latinLnBrk="0" hangingPunct="1">
        <a:lnSpc>
          <a:spcPct val="100000"/>
        </a:lnSpc>
        <a:spcBef>
          <a:spcPts val="1000"/>
        </a:spcBef>
        <a:buClr>
          <a:schemeClr val="accent6"/>
        </a:buClr>
        <a:buFont typeface="Arial" panose="020B0604020202020204" pitchFamily="34" charset="0"/>
        <a:buChar char="•"/>
        <a:defRPr sz="1200" b="0" i="0" kern="1200">
          <a:solidFill>
            <a:schemeClr val="tx2"/>
          </a:solidFill>
          <a:latin typeface="Montserrat" charset="0"/>
          <a:ea typeface="Montserrat" charset="0"/>
          <a:cs typeface="Montserrat" charset="0"/>
        </a:defRPr>
      </a:lvl1pPr>
      <a:lvl2pPr marL="685792" indent="-228597" algn="l" defTabSz="914390" rtl="0" eaLnBrk="1" latinLnBrk="0" hangingPunct="1">
        <a:lnSpc>
          <a:spcPct val="100000"/>
        </a:lnSpc>
        <a:spcBef>
          <a:spcPts val="500"/>
        </a:spcBef>
        <a:buClr>
          <a:schemeClr val="accent6"/>
        </a:buClr>
        <a:buFont typeface="Arial" panose="020B0604020202020204" pitchFamily="34" charset="0"/>
        <a:buChar char="•"/>
        <a:defRPr sz="1200" b="0" i="0" kern="1200">
          <a:solidFill>
            <a:schemeClr val="tx2"/>
          </a:solidFill>
          <a:latin typeface="Montserrat" charset="0"/>
          <a:ea typeface="Montserrat" charset="0"/>
          <a:cs typeface="Montserrat" charset="0"/>
        </a:defRPr>
      </a:lvl2pPr>
      <a:lvl3pPr marL="1142988" indent="-228597" algn="l" defTabSz="914390" rtl="0" eaLnBrk="1" latinLnBrk="0" hangingPunct="1">
        <a:lnSpc>
          <a:spcPct val="100000"/>
        </a:lnSpc>
        <a:spcBef>
          <a:spcPts val="500"/>
        </a:spcBef>
        <a:buClr>
          <a:schemeClr val="accent6"/>
        </a:buClr>
        <a:buFont typeface="Arial" panose="020B0604020202020204" pitchFamily="34" charset="0"/>
        <a:buChar char="•"/>
        <a:defRPr sz="1200" b="0" i="0" kern="1200">
          <a:solidFill>
            <a:schemeClr val="tx2"/>
          </a:solidFill>
          <a:latin typeface="Montserrat" charset="0"/>
          <a:ea typeface="Montserrat" charset="0"/>
          <a:cs typeface="Montserrat" charset="0"/>
        </a:defRPr>
      </a:lvl3pPr>
      <a:lvl4pPr marL="1600183" indent="-228597" algn="l" defTabSz="914390" rtl="0" eaLnBrk="1" latinLnBrk="0" hangingPunct="1">
        <a:lnSpc>
          <a:spcPct val="100000"/>
        </a:lnSpc>
        <a:spcBef>
          <a:spcPts val="500"/>
        </a:spcBef>
        <a:buClr>
          <a:schemeClr val="accent6"/>
        </a:buClr>
        <a:buFont typeface="Arial" panose="020B0604020202020204" pitchFamily="34" charset="0"/>
        <a:buChar char="•"/>
        <a:defRPr sz="1200" b="0" i="0" kern="1200">
          <a:solidFill>
            <a:schemeClr val="tx2"/>
          </a:solidFill>
          <a:latin typeface="Montserrat" charset="0"/>
          <a:ea typeface="Montserrat" charset="0"/>
          <a:cs typeface="Montserrat" charset="0"/>
        </a:defRPr>
      </a:lvl4pPr>
      <a:lvl5pPr marL="2057378" indent="-228597" algn="l" defTabSz="914390" rtl="0" eaLnBrk="1" latinLnBrk="0" hangingPunct="1">
        <a:lnSpc>
          <a:spcPct val="100000"/>
        </a:lnSpc>
        <a:spcBef>
          <a:spcPts val="500"/>
        </a:spcBef>
        <a:buClr>
          <a:schemeClr val="accent6"/>
        </a:buClr>
        <a:buFont typeface="Arial" panose="020B0604020202020204" pitchFamily="34" charset="0"/>
        <a:buChar char="•"/>
        <a:defRPr sz="1200" b="0" i="0" kern="1200">
          <a:solidFill>
            <a:schemeClr val="tx2"/>
          </a:solidFill>
          <a:latin typeface="Montserrat" charset="0"/>
          <a:ea typeface="Montserrat" charset="0"/>
          <a:cs typeface="Montserrat" charset="0"/>
        </a:defRPr>
      </a:lvl5pPr>
      <a:lvl6pPr marL="2514573" indent="-228597" algn="l" defTabSz="9143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9" indent="-228597" algn="l" defTabSz="9143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4" indent="-228597" algn="l" defTabSz="9143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8" indent="-228597" algn="l" defTabSz="9143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0" rtl="0" eaLnBrk="1" latinLnBrk="0" hangingPunct="1">
        <a:defRPr sz="1800" kern="1200">
          <a:solidFill>
            <a:schemeClr val="tx1"/>
          </a:solidFill>
          <a:latin typeface="+mn-lt"/>
          <a:ea typeface="+mn-ea"/>
          <a:cs typeface="+mn-cs"/>
        </a:defRPr>
      </a:lvl1pPr>
      <a:lvl2pPr marL="457195" algn="l" defTabSz="914390" rtl="0" eaLnBrk="1" latinLnBrk="0" hangingPunct="1">
        <a:defRPr sz="1800" kern="1200">
          <a:solidFill>
            <a:schemeClr val="tx1"/>
          </a:solidFill>
          <a:latin typeface="+mn-lt"/>
          <a:ea typeface="+mn-ea"/>
          <a:cs typeface="+mn-cs"/>
        </a:defRPr>
      </a:lvl2pPr>
      <a:lvl3pPr marL="914390" algn="l" defTabSz="914390" rtl="0" eaLnBrk="1" latinLnBrk="0" hangingPunct="1">
        <a:defRPr sz="1800" kern="1200">
          <a:solidFill>
            <a:schemeClr val="tx1"/>
          </a:solidFill>
          <a:latin typeface="+mn-lt"/>
          <a:ea typeface="+mn-ea"/>
          <a:cs typeface="+mn-cs"/>
        </a:defRPr>
      </a:lvl3pPr>
      <a:lvl4pPr marL="1371586" algn="l" defTabSz="914390" rtl="0" eaLnBrk="1" latinLnBrk="0" hangingPunct="1">
        <a:defRPr sz="1800" kern="1200">
          <a:solidFill>
            <a:schemeClr val="tx1"/>
          </a:solidFill>
          <a:latin typeface="+mn-lt"/>
          <a:ea typeface="+mn-ea"/>
          <a:cs typeface="+mn-cs"/>
        </a:defRPr>
      </a:lvl4pPr>
      <a:lvl5pPr marL="1828781" algn="l" defTabSz="914390" rtl="0" eaLnBrk="1" latinLnBrk="0" hangingPunct="1">
        <a:defRPr sz="1800" kern="1200">
          <a:solidFill>
            <a:schemeClr val="tx1"/>
          </a:solidFill>
          <a:latin typeface="+mn-lt"/>
          <a:ea typeface="+mn-ea"/>
          <a:cs typeface="+mn-cs"/>
        </a:defRPr>
      </a:lvl5pPr>
      <a:lvl6pPr marL="2285975" algn="l" defTabSz="914390" rtl="0" eaLnBrk="1" latinLnBrk="0" hangingPunct="1">
        <a:defRPr sz="1800" kern="1200">
          <a:solidFill>
            <a:schemeClr val="tx1"/>
          </a:solidFill>
          <a:latin typeface="+mn-lt"/>
          <a:ea typeface="+mn-ea"/>
          <a:cs typeface="+mn-cs"/>
        </a:defRPr>
      </a:lvl6pPr>
      <a:lvl7pPr marL="2743170" algn="l" defTabSz="914390" rtl="0" eaLnBrk="1" latinLnBrk="0" hangingPunct="1">
        <a:defRPr sz="1800" kern="1200">
          <a:solidFill>
            <a:schemeClr val="tx1"/>
          </a:solidFill>
          <a:latin typeface="+mn-lt"/>
          <a:ea typeface="+mn-ea"/>
          <a:cs typeface="+mn-cs"/>
        </a:defRPr>
      </a:lvl7pPr>
      <a:lvl8pPr marL="3200366" algn="l" defTabSz="914390" rtl="0" eaLnBrk="1" latinLnBrk="0" hangingPunct="1">
        <a:defRPr sz="1800" kern="1200">
          <a:solidFill>
            <a:schemeClr val="tx1"/>
          </a:solidFill>
          <a:latin typeface="+mn-lt"/>
          <a:ea typeface="+mn-ea"/>
          <a:cs typeface="+mn-cs"/>
        </a:defRPr>
      </a:lvl8pPr>
      <a:lvl9pPr marL="3657561" algn="l" defTabSz="91439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680" userDrawn="1">
          <p15:clr>
            <a:srgbClr val="F26B43"/>
          </p15:clr>
        </p15:guide>
        <p15:guide id="2" pos="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9" descr="background_tab2"/>
          <p:cNvPicPr>
            <a:picLocks noChangeAspect="1" noChangeArrowheads="1"/>
          </p:cNvPicPr>
          <p:nvPr/>
        </p:nvPicPr>
        <p:blipFill>
          <a:blip r:embed="rId3" cstate="screen"/>
          <a:srcRect/>
          <a:stretch>
            <a:fillRect/>
          </a:stretch>
        </p:blipFill>
        <p:spPr bwMode="auto">
          <a:xfrm>
            <a:off x="0" y="6153150"/>
            <a:ext cx="9144000" cy="704850"/>
          </a:xfrm>
          <a:prstGeom prst="rect">
            <a:avLst/>
          </a:prstGeom>
          <a:noFill/>
          <a:ln w="9525">
            <a:noFill/>
            <a:miter lim="800000"/>
            <a:headEnd/>
            <a:tailEnd/>
          </a:ln>
        </p:spPr>
      </p:pic>
      <p:sp>
        <p:nvSpPr>
          <p:cNvPr id="5123"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nl-NL" smtClean="0"/>
              <a:t>Text pages: Slide heading – </a:t>
            </a:r>
            <a:br>
              <a:rPr lang="en-GB" altLang="nl-NL" smtClean="0"/>
            </a:br>
            <a:r>
              <a:rPr lang="en-GB" altLang="nl-NL" smtClean="0"/>
              <a:t>2 lines max. Font: 28pt, Arial bold</a:t>
            </a:r>
          </a:p>
        </p:txBody>
      </p:sp>
      <p:sp>
        <p:nvSpPr>
          <p:cNvPr id="5124" name="Rectangle 3"/>
          <p:cNvSpPr>
            <a:spLocks noGrp="1" noChangeArrowheads="1"/>
          </p:cNvSpPr>
          <p:nvPr>
            <p:ph type="body" idx="1"/>
          </p:nvPr>
        </p:nvSpPr>
        <p:spPr bwMode="auto">
          <a:xfrm>
            <a:off x="457200" y="1876425"/>
            <a:ext cx="8229600" cy="3363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nl-NL" smtClean="0"/>
              <a:t>Click to edit Master text styles</a:t>
            </a:r>
          </a:p>
          <a:p>
            <a:pPr lvl="1"/>
            <a:r>
              <a:rPr lang="en-GB" altLang="nl-NL" smtClean="0"/>
              <a:t>Second level</a:t>
            </a:r>
          </a:p>
        </p:txBody>
      </p:sp>
      <p:sp>
        <p:nvSpPr>
          <p:cNvPr id="6963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cs typeface="+mn-cs"/>
              </a:defRPr>
            </a:lvl1pPr>
          </a:lstStyle>
          <a:p>
            <a:pPr fontAlgn="base">
              <a:spcBef>
                <a:spcPct val="0"/>
              </a:spcBef>
              <a:spcAft>
                <a:spcPct val="0"/>
              </a:spcAft>
              <a:defRPr/>
            </a:pPr>
            <a:fld id="{A78FDA40-0AB7-41C6-87AD-A82F63D1F6AD}" type="datetime1">
              <a:rPr lang="en-GB" altLang="nl-NL" smtClean="0">
                <a:solidFill>
                  <a:srgbClr val="000000"/>
                </a:solidFill>
              </a:rPr>
              <a:t>05/06/2019</a:t>
            </a:fld>
            <a:endParaRPr lang="en-GB" altLang="nl-NL">
              <a:solidFill>
                <a:srgbClr val="000000"/>
              </a:solidFill>
            </a:endParaRPr>
          </a:p>
        </p:txBody>
      </p:sp>
      <p:sp>
        <p:nvSpPr>
          <p:cNvPr id="6963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fontAlgn="base">
              <a:spcBef>
                <a:spcPct val="0"/>
              </a:spcBef>
              <a:spcAft>
                <a:spcPct val="0"/>
              </a:spcAft>
              <a:defRPr/>
            </a:pPr>
            <a:r>
              <a:rPr lang="nl-NL" altLang="nl-NL" smtClean="0">
                <a:solidFill>
                  <a:srgbClr val="000000"/>
                </a:solidFill>
              </a:rPr>
              <a:t>Bioeconomy for Glycoscience</a:t>
            </a:r>
            <a:endParaRPr lang="nl-NL" altLang="nl-NL">
              <a:solidFill>
                <a:srgbClr val="000000"/>
              </a:solidFill>
            </a:endParaRPr>
          </a:p>
        </p:txBody>
      </p:sp>
      <p:sp>
        <p:nvSpPr>
          <p:cNvPr id="6963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fontAlgn="base">
              <a:spcBef>
                <a:spcPct val="0"/>
              </a:spcBef>
              <a:spcAft>
                <a:spcPct val="0"/>
              </a:spcAft>
              <a:defRPr/>
            </a:pPr>
            <a:fld id="{585FAFE1-57E3-47A9-BE10-C070D265563B}" type="slidenum">
              <a:rPr lang="en-GB" altLang="nl-NL">
                <a:solidFill>
                  <a:srgbClr val="000000"/>
                </a:solidFill>
              </a:rPr>
              <a:pPr fontAlgn="base">
                <a:spcBef>
                  <a:spcPct val="0"/>
                </a:spcBef>
                <a:spcAft>
                  <a:spcPct val="0"/>
                </a:spcAft>
                <a:defRPr/>
              </a:pPr>
              <a:t>‹#›</a:t>
            </a:fld>
            <a:endParaRPr lang="en-GB" altLang="nl-NL">
              <a:solidFill>
                <a:srgbClr val="000000"/>
              </a:solidFill>
            </a:endParaRPr>
          </a:p>
        </p:txBody>
      </p:sp>
      <p:pic>
        <p:nvPicPr>
          <p:cNvPr id="5128" name="Picture 3" descr="LGC Roundel - 3155">
            <a:hlinkClick r:id="" action="ppaction://noaction"/>
          </p:cNvPr>
          <p:cNvPicPr>
            <a:picLocks noChangeAspect="1" noChangeArrowheads="1"/>
          </p:cNvPicPr>
          <p:nvPr/>
        </p:nvPicPr>
        <p:blipFill>
          <a:blip r:embed="rId4" cstate="screen"/>
          <a:srcRect/>
          <a:stretch>
            <a:fillRect/>
          </a:stretch>
        </p:blipFill>
        <p:spPr bwMode="auto">
          <a:xfrm>
            <a:off x="7885113" y="300038"/>
            <a:ext cx="936625" cy="911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2" r:id="rId1"/>
  </p:sldLayoutIdLst>
  <p:transition>
    <p:strips dir="ru"/>
  </p:transition>
  <p:timing>
    <p:tnLst>
      <p:par>
        <p:cTn id="1" dur="indefinite" restart="never" nodeType="tmRoot"/>
      </p:par>
    </p:tnLst>
  </p:timing>
  <p:hf sldNum="0" hdr="0"/>
  <p:txStyles>
    <p:titleStyle>
      <a:lvl1pPr algn="l" rtl="0" eaLnBrk="0" fontAlgn="base" hangingPunct="0">
        <a:spcBef>
          <a:spcPct val="0"/>
        </a:spcBef>
        <a:spcAft>
          <a:spcPct val="0"/>
        </a:spcAft>
        <a:defRPr sz="2800" b="1">
          <a:solidFill>
            <a:srgbClr val="00788A"/>
          </a:solidFill>
          <a:latin typeface="+mj-lt"/>
          <a:ea typeface="+mj-ea"/>
          <a:cs typeface="+mj-cs"/>
        </a:defRPr>
      </a:lvl1pPr>
      <a:lvl2pPr algn="l" rtl="0" eaLnBrk="0" fontAlgn="base" hangingPunct="0">
        <a:spcBef>
          <a:spcPct val="0"/>
        </a:spcBef>
        <a:spcAft>
          <a:spcPct val="0"/>
        </a:spcAft>
        <a:defRPr sz="2800" b="1">
          <a:solidFill>
            <a:srgbClr val="00788A"/>
          </a:solidFill>
          <a:latin typeface="Arial" charset="0"/>
        </a:defRPr>
      </a:lvl2pPr>
      <a:lvl3pPr algn="l" rtl="0" eaLnBrk="0" fontAlgn="base" hangingPunct="0">
        <a:spcBef>
          <a:spcPct val="0"/>
        </a:spcBef>
        <a:spcAft>
          <a:spcPct val="0"/>
        </a:spcAft>
        <a:defRPr sz="2800" b="1">
          <a:solidFill>
            <a:srgbClr val="00788A"/>
          </a:solidFill>
          <a:latin typeface="Arial" charset="0"/>
        </a:defRPr>
      </a:lvl3pPr>
      <a:lvl4pPr algn="l" rtl="0" eaLnBrk="0" fontAlgn="base" hangingPunct="0">
        <a:spcBef>
          <a:spcPct val="0"/>
        </a:spcBef>
        <a:spcAft>
          <a:spcPct val="0"/>
        </a:spcAft>
        <a:defRPr sz="2800" b="1">
          <a:solidFill>
            <a:srgbClr val="00788A"/>
          </a:solidFill>
          <a:latin typeface="Arial" charset="0"/>
        </a:defRPr>
      </a:lvl4pPr>
      <a:lvl5pPr algn="l" rtl="0" eaLnBrk="0" fontAlgn="base" hangingPunct="0">
        <a:spcBef>
          <a:spcPct val="0"/>
        </a:spcBef>
        <a:spcAft>
          <a:spcPct val="0"/>
        </a:spcAft>
        <a:defRPr sz="2800" b="1">
          <a:solidFill>
            <a:srgbClr val="00788A"/>
          </a:solidFill>
          <a:latin typeface="Arial" charset="0"/>
        </a:defRPr>
      </a:lvl5pPr>
      <a:lvl6pPr marL="457200" algn="l" rtl="0" fontAlgn="base">
        <a:spcBef>
          <a:spcPct val="0"/>
        </a:spcBef>
        <a:spcAft>
          <a:spcPct val="0"/>
        </a:spcAft>
        <a:defRPr sz="2800" b="1">
          <a:solidFill>
            <a:srgbClr val="00788A"/>
          </a:solidFill>
          <a:latin typeface="Arial" charset="0"/>
        </a:defRPr>
      </a:lvl6pPr>
      <a:lvl7pPr marL="914400" algn="l" rtl="0" fontAlgn="base">
        <a:spcBef>
          <a:spcPct val="0"/>
        </a:spcBef>
        <a:spcAft>
          <a:spcPct val="0"/>
        </a:spcAft>
        <a:defRPr sz="2800" b="1">
          <a:solidFill>
            <a:srgbClr val="00788A"/>
          </a:solidFill>
          <a:latin typeface="Arial" charset="0"/>
        </a:defRPr>
      </a:lvl7pPr>
      <a:lvl8pPr marL="1371600" algn="l" rtl="0" fontAlgn="base">
        <a:spcBef>
          <a:spcPct val="0"/>
        </a:spcBef>
        <a:spcAft>
          <a:spcPct val="0"/>
        </a:spcAft>
        <a:defRPr sz="2800" b="1">
          <a:solidFill>
            <a:srgbClr val="00788A"/>
          </a:solidFill>
          <a:latin typeface="Arial" charset="0"/>
        </a:defRPr>
      </a:lvl8pPr>
      <a:lvl9pPr marL="1828800" algn="l" rtl="0" fontAlgn="base">
        <a:spcBef>
          <a:spcPct val="0"/>
        </a:spcBef>
        <a:spcAft>
          <a:spcPct val="0"/>
        </a:spcAft>
        <a:defRPr sz="2800" b="1">
          <a:solidFill>
            <a:srgbClr val="00788A"/>
          </a:solidFill>
          <a:latin typeface="Arial" charset="0"/>
        </a:defRPr>
      </a:lvl9pPr>
    </p:titleStyle>
    <p:bodyStyle>
      <a:lvl1pPr marL="342900" indent="-342900" algn="l" rtl="0" eaLnBrk="0" fontAlgn="base" hangingPunct="0">
        <a:spcBef>
          <a:spcPct val="20000"/>
        </a:spcBef>
        <a:spcAft>
          <a:spcPct val="0"/>
        </a:spcAft>
        <a:buChar char="•"/>
        <a:defRPr sz="2400">
          <a:solidFill>
            <a:srgbClr val="00788A"/>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9" descr="background_tab2"/>
          <p:cNvPicPr>
            <a:picLocks noChangeAspect="1" noChangeArrowheads="1"/>
          </p:cNvPicPr>
          <p:nvPr/>
        </p:nvPicPr>
        <p:blipFill>
          <a:blip r:embed="rId2" cstate="screen"/>
          <a:srcRect/>
          <a:stretch>
            <a:fillRect/>
          </a:stretch>
        </p:blipFill>
        <p:spPr bwMode="auto">
          <a:xfrm>
            <a:off x="0" y="6153150"/>
            <a:ext cx="9144000" cy="704850"/>
          </a:xfrm>
          <a:prstGeom prst="rect">
            <a:avLst/>
          </a:prstGeom>
          <a:noFill/>
          <a:ln w="9525">
            <a:noFill/>
            <a:miter lim="800000"/>
            <a:headEnd/>
            <a:tailEnd/>
          </a:ln>
        </p:spPr>
      </p:pic>
      <p:sp>
        <p:nvSpPr>
          <p:cNvPr id="5123"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nl-NL" smtClean="0"/>
              <a:t>Text pages: Slide heading – </a:t>
            </a:r>
            <a:br>
              <a:rPr lang="en-GB" altLang="nl-NL" smtClean="0"/>
            </a:br>
            <a:r>
              <a:rPr lang="en-GB" altLang="nl-NL" smtClean="0"/>
              <a:t>2 lines max. Font: 28pt, Arial bold</a:t>
            </a:r>
          </a:p>
        </p:txBody>
      </p:sp>
      <p:sp>
        <p:nvSpPr>
          <p:cNvPr id="5124" name="Rectangle 3"/>
          <p:cNvSpPr>
            <a:spLocks noGrp="1" noChangeArrowheads="1"/>
          </p:cNvSpPr>
          <p:nvPr>
            <p:ph type="body" idx="1"/>
          </p:nvPr>
        </p:nvSpPr>
        <p:spPr bwMode="auto">
          <a:xfrm>
            <a:off x="457200" y="1876425"/>
            <a:ext cx="8229600" cy="3363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nl-NL" smtClean="0"/>
              <a:t>Click to edit Master text styles</a:t>
            </a:r>
          </a:p>
          <a:p>
            <a:pPr lvl="1"/>
            <a:r>
              <a:rPr lang="en-GB" altLang="nl-NL" smtClean="0"/>
              <a:t>Second level</a:t>
            </a:r>
          </a:p>
        </p:txBody>
      </p:sp>
      <p:sp>
        <p:nvSpPr>
          <p:cNvPr id="6963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cs typeface="+mn-cs"/>
              </a:defRPr>
            </a:lvl1pPr>
          </a:lstStyle>
          <a:p>
            <a:pPr fontAlgn="base">
              <a:spcBef>
                <a:spcPct val="0"/>
              </a:spcBef>
              <a:spcAft>
                <a:spcPct val="0"/>
              </a:spcAft>
              <a:defRPr/>
            </a:pPr>
            <a:fld id="{604B8FF5-3F9D-430F-A40A-A6D5C9CE0508}" type="datetime1">
              <a:rPr lang="en-GB" altLang="nl-NL" smtClean="0">
                <a:solidFill>
                  <a:srgbClr val="000000"/>
                </a:solidFill>
              </a:rPr>
              <a:t>05/06/2019</a:t>
            </a:fld>
            <a:endParaRPr lang="en-GB" altLang="nl-NL">
              <a:solidFill>
                <a:srgbClr val="000000"/>
              </a:solidFill>
            </a:endParaRPr>
          </a:p>
        </p:txBody>
      </p:sp>
      <p:sp>
        <p:nvSpPr>
          <p:cNvPr id="6963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fontAlgn="base">
              <a:spcBef>
                <a:spcPct val="0"/>
              </a:spcBef>
              <a:spcAft>
                <a:spcPct val="0"/>
              </a:spcAft>
              <a:defRPr/>
            </a:pPr>
            <a:r>
              <a:rPr lang="nl-NL" altLang="nl-NL" smtClean="0">
                <a:solidFill>
                  <a:srgbClr val="000000"/>
                </a:solidFill>
              </a:rPr>
              <a:t>Bioeconomy for Glycoscience</a:t>
            </a:r>
            <a:endParaRPr lang="nl-NL" altLang="nl-NL">
              <a:solidFill>
                <a:srgbClr val="000000"/>
              </a:solidFill>
            </a:endParaRPr>
          </a:p>
        </p:txBody>
      </p:sp>
      <p:sp>
        <p:nvSpPr>
          <p:cNvPr id="6963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fontAlgn="base">
              <a:spcBef>
                <a:spcPct val="0"/>
              </a:spcBef>
              <a:spcAft>
                <a:spcPct val="0"/>
              </a:spcAft>
              <a:defRPr/>
            </a:pPr>
            <a:fld id="{585FAFE1-57E3-47A9-BE10-C070D265563B}" type="slidenum">
              <a:rPr lang="en-GB" altLang="nl-NL">
                <a:solidFill>
                  <a:srgbClr val="000000"/>
                </a:solidFill>
              </a:rPr>
              <a:pPr fontAlgn="base">
                <a:spcBef>
                  <a:spcPct val="0"/>
                </a:spcBef>
                <a:spcAft>
                  <a:spcPct val="0"/>
                </a:spcAft>
                <a:defRPr/>
              </a:pPr>
              <a:t>‹#›</a:t>
            </a:fld>
            <a:endParaRPr lang="en-GB" altLang="nl-NL">
              <a:solidFill>
                <a:srgbClr val="000000"/>
              </a:solidFill>
            </a:endParaRPr>
          </a:p>
        </p:txBody>
      </p:sp>
      <p:pic>
        <p:nvPicPr>
          <p:cNvPr id="5128" name="Picture 3" descr="LGC Roundel - 3155">
            <a:hlinkClick r:id="" action="ppaction://noaction"/>
          </p:cNvPr>
          <p:cNvPicPr>
            <a:picLocks noChangeAspect="1" noChangeArrowheads="1"/>
          </p:cNvPicPr>
          <p:nvPr/>
        </p:nvPicPr>
        <p:blipFill>
          <a:blip r:embed="rId3" cstate="screen"/>
          <a:srcRect/>
          <a:stretch>
            <a:fillRect/>
          </a:stretch>
        </p:blipFill>
        <p:spPr bwMode="auto">
          <a:xfrm>
            <a:off x="7885113" y="300038"/>
            <a:ext cx="936625" cy="911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strips dir="ru"/>
  </p:transition>
  <p:timing>
    <p:tnLst>
      <p:par>
        <p:cTn id="1" dur="indefinite" restart="never" nodeType="tmRoot"/>
      </p:par>
    </p:tnLst>
  </p:timing>
  <p:hf sldNum="0" hdr="0"/>
  <p:txStyles>
    <p:titleStyle>
      <a:lvl1pPr algn="l" rtl="0" eaLnBrk="0" fontAlgn="base" hangingPunct="0">
        <a:spcBef>
          <a:spcPct val="0"/>
        </a:spcBef>
        <a:spcAft>
          <a:spcPct val="0"/>
        </a:spcAft>
        <a:defRPr sz="2800" b="1">
          <a:solidFill>
            <a:srgbClr val="00788A"/>
          </a:solidFill>
          <a:latin typeface="+mj-lt"/>
          <a:ea typeface="+mj-ea"/>
          <a:cs typeface="+mj-cs"/>
        </a:defRPr>
      </a:lvl1pPr>
      <a:lvl2pPr algn="l" rtl="0" eaLnBrk="0" fontAlgn="base" hangingPunct="0">
        <a:spcBef>
          <a:spcPct val="0"/>
        </a:spcBef>
        <a:spcAft>
          <a:spcPct val="0"/>
        </a:spcAft>
        <a:defRPr sz="2800" b="1">
          <a:solidFill>
            <a:srgbClr val="00788A"/>
          </a:solidFill>
          <a:latin typeface="Arial" charset="0"/>
        </a:defRPr>
      </a:lvl2pPr>
      <a:lvl3pPr algn="l" rtl="0" eaLnBrk="0" fontAlgn="base" hangingPunct="0">
        <a:spcBef>
          <a:spcPct val="0"/>
        </a:spcBef>
        <a:spcAft>
          <a:spcPct val="0"/>
        </a:spcAft>
        <a:defRPr sz="2800" b="1">
          <a:solidFill>
            <a:srgbClr val="00788A"/>
          </a:solidFill>
          <a:latin typeface="Arial" charset="0"/>
        </a:defRPr>
      </a:lvl3pPr>
      <a:lvl4pPr algn="l" rtl="0" eaLnBrk="0" fontAlgn="base" hangingPunct="0">
        <a:spcBef>
          <a:spcPct val="0"/>
        </a:spcBef>
        <a:spcAft>
          <a:spcPct val="0"/>
        </a:spcAft>
        <a:defRPr sz="2800" b="1">
          <a:solidFill>
            <a:srgbClr val="00788A"/>
          </a:solidFill>
          <a:latin typeface="Arial" charset="0"/>
        </a:defRPr>
      </a:lvl4pPr>
      <a:lvl5pPr algn="l" rtl="0" eaLnBrk="0" fontAlgn="base" hangingPunct="0">
        <a:spcBef>
          <a:spcPct val="0"/>
        </a:spcBef>
        <a:spcAft>
          <a:spcPct val="0"/>
        </a:spcAft>
        <a:defRPr sz="2800" b="1">
          <a:solidFill>
            <a:srgbClr val="00788A"/>
          </a:solidFill>
          <a:latin typeface="Arial" charset="0"/>
        </a:defRPr>
      </a:lvl5pPr>
      <a:lvl6pPr marL="457200" algn="l" rtl="0" fontAlgn="base">
        <a:spcBef>
          <a:spcPct val="0"/>
        </a:spcBef>
        <a:spcAft>
          <a:spcPct val="0"/>
        </a:spcAft>
        <a:defRPr sz="2800" b="1">
          <a:solidFill>
            <a:srgbClr val="00788A"/>
          </a:solidFill>
          <a:latin typeface="Arial" charset="0"/>
        </a:defRPr>
      </a:lvl6pPr>
      <a:lvl7pPr marL="914400" algn="l" rtl="0" fontAlgn="base">
        <a:spcBef>
          <a:spcPct val="0"/>
        </a:spcBef>
        <a:spcAft>
          <a:spcPct val="0"/>
        </a:spcAft>
        <a:defRPr sz="2800" b="1">
          <a:solidFill>
            <a:srgbClr val="00788A"/>
          </a:solidFill>
          <a:latin typeface="Arial" charset="0"/>
        </a:defRPr>
      </a:lvl7pPr>
      <a:lvl8pPr marL="1371600" algn="l" rtl="0" fontAlgn="base">
        <a:spcBef>
          <a:spcPct val="0"/>
        </a:spcBef>
        <a:spcAft>
          <a:spcPct val="0"/>
        </a:spcAft>
        <a:defRPr sz="2800" b="1">
          <a:solidFill>
            <a:srgbClr val="00788A"/>
          </a:solidFill>
          <a:latin typeface="Arial" charset="0"/>
        </a:defRPr>
      </a:lvl8pPr>
      <a:lvl9pPr marL="1828800" algn="l" rtl="0" fontAlgn="base">
        <a:spcBef>
          <a:spcPct val="0"/>
        </a:spcBef>
        <a:spcAft>
          <a:spcPct val="0"/>
        </a:spcAft>
        <a:defRPr sz="2800" b="1">
          <a:solidFill>
            <a:srgbClr val="00788A"/>
          </a:solidFill>
          <a:latin typeface="Arial" charset="0"/>
        </a:defRPr>
      </a:lvl9pPr>
    </p:titleStyle>
    <p:bodyStyle>
      <a:lvl1pPr marL="342900" indent="-342900" algn="l" rtl="0" eaLnBrk="0" fontAlgn="base" hangingPunct="0">
        <a:spcBef>
          <a:spcPct val="20000"/>
        </a:spcBef>
        <a:spcAft>
          <a:spcPct val="0"/>
        </a:spcAft>
        <a:buChar char="•"/>
        <a:defRPr sz="2400">
          <a:solidFill>
            <a:srgbClr val="00788A"/>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9" descr="background_tab2"/>
          <p:cNvPicPr>
            <a:picLocks noChangeAspect="1" noChangeArrowheads="1"/>
          </p:cNvPicPr>
          <p:nvPr/>
        </p:nvPicPr>
        <p:blipFill>
          <a:blip r:embed="rId3" cstate="screen"/>
          <a:srcRect/>
          <a:stretch>
            <a:fillRect/>
          </a:stretch>
        </p:blipFill>
        <p:spPr bwMode="auto">
          <a:xfrm>
            <a:off x="0" y="6153150"/>
            <a:ext cx="9144000" cy="704850"/>
          </a:xfrm>
          <a:prstGeom prst="rect">
            <a:avLst/>
          </a:prstGeom>
          <a:noFill/>
          <a:ln w="9525">
            <a:noFill/>
            <a:miter lim="800000"/>
            <a:headEnd/>
            <a:tailEnd/>
          </a:ln>
        </p:spPr>
      </p:pic>
      <p:sp>
        <p:nvSpPr>
          <p:cNvPr id="5123"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nl-NL" smtClean="0"/>
              <a:t>Text pages: Slide heading – </a:t>
            </a:r>
            <a:br>
              <a:rPr lang="en-GB" altLang="nl-NL" smtClean="0"/>
            </a:br>
            <a:r>
              <a:rPr lang="en-GB" altLang="nl-NL" smtClean="0"/>
              <a:t>2 lines max. Font: 28pt, Arial bold</a:t>
            </a:r>
          </a:p>
        </p:txBody>
      </p:sp>
      <p:sp>
        <p:nvSpPr>
          <p:cNvPr id="5124" name="Rectangle 3"/>
          <p:cNvSpPr>
            <a:spLocks noGrp="1" noChangeArrowheads="1"/>
          </p:cNvSpPr>
          <p:nvPr>
            <p:ph type="body" idx="1"/>
          </p:nvPr>
        </p:nvSpPr>
        <p:spPr bwMode="auto">
          <a:xfrm>
            <a:off x="457200" y="1876425"/>
            <a:ext cx="8229600" cy="3363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nl-NL" smtClean="0"/>
              <a:t>Click to edit Master text styles</a:t>
            </a:r>
          </a:p>
          <a:p>
            <a:pPr lvl="1"/>
            <a:r>
              <a:rPr lang="en-GB" altLang="nl-NL" smtClean="0"/>
              <a:t>Second level</a:t>
            </a:r>
          </a:p>
        </p:txBody>
      </p:sp>
      <p:sp>
        <p:nvSpPr>
          <p:cNvPr id="6963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cs typeface="+mn-cs"/>
              </a:defRPr>
            </a:lvl1pPr>
          </a:lstStyle>
          <a:p>
            <a:pPr fontAlgn="base">
              <a:spcBef>
                <a:spcPct val="0"/>
              </a:spcBef>
              <a:spcAft>
                <a:spcPct val="0"/>
              </a:spcAft>
              <a:defRPr/>
            </a:pPr>
            <a:fld id="{5692BDAE-762B-4C1C-BF14-C73EA055FE1F}" type="datetime1">
              <a:rPr lang="en-GB" altLang="nl-NL" smtClean="0">
                <a:solidFill>
                  <a:srgbClr val="000000"/>
                </a:solidFill>
              </a:rPr>
              <a:t>05/06/2019</a:t>
            </a:fld>
            <a:endParaRPr lang="en-GB" altLang="nl-NL">
              <a:solidFill>
                <a:srgbClr val="000000"/>
              </a:solidFill>
            </a:endParaRPr>
          </a:p>
        </p:txBody>
      </p:sp>
      <p:sp>
        <p:nvSpPr>
          <p:cNvPr id="6963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fontAlgn="base">
              <a:spcBef>
                <a:spcPct val="0"/>
              </a:spcBef>
              <a:spcAft>
                <a:spcPct val="0"/>
              </a:spcAft>
              <a:defRPr/>
            </a:pPr>
            <a:r>
              <a:rPr lang="nl-NL" altLang="nl-NL" smtClean="0">
                <a:solidFill>
                  <a:srgbClr val="000000"/>
                </a:solidFill>
              </a:rPr>
              <a:t>Bioeconomy for Glycoscience</a:t>
            </a:r>
            <a:endParaRPr lang="nl-NL" altLang="nl-NL">
              <a:solidFill>
                <a:srgbClr val="000000"/>
              </a:solidFill>
            </a:endParaRPr>
          </a:p>
        </p:txBody>
      </p:sp>
      <p:sp>
        <p:nvSpPr>
          <p:cNvPr id="6963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fontAlgn="base">
              <a:spcBef>
                <a:spcPct val="0"/>
              </a:spcBef>
              <a:spcAft>
                <a:spcPct val="0"/>
              </a:spcAft>
              <a:defRPr/>
            </a:pPr>
            <a:fld id="{585FAFE1-57E3-47A9-BE10-C070D265563B}" type="slidenum">
              <a:rPr lang="en-GB" altLang="nl-NL">
                <a:solidFill>
                  <a:srgbClr val="000000"/>
                </a:solidFill>
              </a:rPr>
              <a:pPr fontAlgn="base">
                <a:spcBef>
                  <a:spcPct val="0"/>
                </a:spcBef>
                <a:spcAft>
                  <a:spcPct val="0"/>
                </a:spcAft>
                <a:defRPr/>
              </a:pPr>
              <a:t>‹#›</a:t>
            </a:fld>
            <a:endParaRPr lang="en-GB" altLang="nl-NL">
              <a:solidFill>
                <a:srgbClr val="000000"/>
              </a:solidFill>
            </a:endParaRPr>
          </a:p>
        </p:txBody>
      </p:sp>
      <p:pic>
        <p:nvPicPr>
          <p:cNvPr id="5128" name="Picture 3" descr="LGC Roundel - 3155">
            <a:hlinkClick r:id="" action="ppaction://noaction"/>
          </p:cNvPr>
          <p:cNvPicPr>
            <a:picLocks noChangeAspect="1" noChangeArrowheads="1"/>
          </p:cNvPicPr>
          <p:nvPr/>
        </p:nvPicPr>
        <p:blipFill>
          <a:blip r:embed="rId4" cstate="screen"/>
          <a:srcRect/>
          <a:stretch>
            <a:fillRect/>
          </a:stretch>
        </p:blipFill>
        <p:spPr bwMode="auto">
          <a:xfrm>
            <a:off x="7885113" y="300038"/>
            <a:ext cx="936625" cy="911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6" r:id="rId1"/>
  </p:sldLayoutIdLst>
  <p:transition>
    <p:strips dir="ru"/>
  </p:transition>
  <p:timing>
    <p:tnLst>
      <p:par>
        <p:cTn id="1" dur="indefinite" restart="never" nodeType="tmRoot"/>
      </p:par>
    </p:tnLst>
  </p:timing>
  <p:hf sldNum="0" hdr="0"/>
  <p:txStyles>
    <p:titleStyle>
      <a:lvl1pPr algn="l" rtl="0" eaLnBrk="0" fontAlgn="base" hangingPunct="0">
        <a:spcBef>
          <a:spcPct val="0"/>
        </a:spcBef>
        <a:spcAft>
          <a:spcPct val="0"/>
        </a:spcAft>
        <a:defRPr sz="2800" b="1">
          <a:solidFill>
            <a:srgbClr val="00788A"/>
          </a:solidFill>
          <a:latin typeface="+mj-lt"/>
          <a:ea typeface="+mj-ea"/>
          <a:cs typeface="+mj-cs"/>
        </a:defRPr>
      </a:lvl1pPr>
      <a:lvl2pPr algn="l" rtl="0" eaLnBrk="0" fontAlgn="base" hangingPunct="0">
        <a:spcBef>
          <a:spcPct val="0"/>
        </a:spcBef>
        <a:spcAft>
          <a:spcPct val="0"/>
        </a:spcAft>
        <a:defRPr sz="2800" b="1">
          <a:solidFill>
            <a:srgbClr val="00788A"/>
          </a:solidFill>
          <a:latin typeface="Arial" charset="0"/>
        </a:defRPr>
      </a:lvl2pPr>
      <a:lvl3pPr algn="l" rtl="0" eaLnBrk="0" fontAlgn="base" hangingPunct="0">
        <a:spcBef>
          <a:spcPct val="0"/>
        </a:spcBef>
        <a:spcAft>
          <a:spcPct val="0"/>
        </a:spcAft>
        <a:defRPr sz="2800" b="1">
          <a:solidFill>
            <a:srgbClr val="00788A"/>
          </a:solidFill>
          <a:latin typeface="Arial" charset="0"/>
        </a:defRPr>
      </a:lvl3pPr>
      <a:lvl4pPr algn="l" rtl="0" eaLnBrk="0" fontAlgn="base" hangingPunct="0">
        <a:spcBef>
          <a:spcPct val="0"/>
        </a:spcBef>
        <a:spcAft>
          <a:spcPct val="0"/>
        </a:spcAft>
        <a:defRPr sz="2800" b="1">
          <a:solidFill>
            <a:srgbClr val="00788A"/>
          </a:solidFill>
          <a:latin typeface="Arial" charset="0"/>
        </a:defRPr>
      </a:lvl4pPr>
      <a:lvl5pPr algn="l" rtl="0" eaLnBrk="0" fontAlgn="base" hangingPunct="0">
        <a:spcBef>
          <a:spcPct val="0"/>
        </a:spcBef>
        <a:spcAft>
          <a:spcPct val="0"/>
        </a:spcAft>
        <a:defRPr sz="2800" b="1">
          <a:solidFill>
            <a:srgbClr val="00788A"/>
          </a:solidFill>
          <a:latin typeface="Arial" charset="0"/>
        </a:defRPr>
      </a:lvl5pPr>
      <a:lvl6pPr marL="457200" algn="l" rtl="0" fontAlgn="base">
        <a:spcBef>
          <a:spcPct val="0"/>
        </a:spcBef>
        <a:spcAft>
          <a:spcPct val="0"/>
        </a:spcAft>
        <a:defRPr sz="2800" b="1">
          <a:solidFill>
            <a:srgbClr val="00788A"/>
          </a:solidFill>
          <a:latin typeface="Arial" charset="0"/>
        </a:defRPr>
      </a:lvl6pPr>
      <a:lvl7pPr marL="914400" algn="l" rtl="0" fontAlgn="base">
        <a:spcBef>
          <a:spcPct val="0"/>
        </a:spcBef>
        <a:spcAft>
          <a:spcPct val="0"/>
        </a:spcAft>
        <a:defRPr sz="2800" b="1">
          <a:solidFill>
            <a:srgbClr val="00788A"/>
          </a:solidFill>
          <a:latin typeface="Arial" charset="0"/>
        </a:defRPr>
      </a:lvl7pPr>
      <a:lvl8pPr marL="1371600" algn="l" rtl="0" fontAlgn="base">
        <a:spcBef>
          <a:spcPct val="0"/>
        </a:spcBef>
        <a:spcAft>
          <a:spcPct val="0"/>
        </a:spcAft>
        <a:defRPr sz="2800" b="1">
          <a:solidFill>
            <a:srgbClr val="00788A"/>
          </a:solidFill>
          <a:latin typeface="Arial" charset="0"/>
        </a:defRPr>
      </a:lvl8pPr>
      <a:lvl9pPr marL="1828800" algn="l" rtl="0" fontAlgn="base">
        <a:spcBef>
          <a:spcPct val="0"/>
        </a:spcBef>
        <a:spcAft>
          <a:spcPct val="0"/>
        </a:spcAft>
        <a:defRPr sz="2800" b="1">
          <a:solidFill>
            <a:srgbClr val="00788A"/>
          </a:solidFill>
          <a:latin typeface="Arial" charset="0"/>
        </a:defRPr>
      </a:lvl9pPr>
    </p:titleStyle>
    <p:bodyStyle>
      <a:lvl1pPr marL="342900" indent="-342900" algn="l" rtl="0" eaLnBrk="0" fontAlgn="base" hangingPunct="0">
        <a:spcBef>
          <a:spcPct val="20000"/>
        </a:spcBef>
        <a:spcAft>
          <a:spcPct val="0"/>
        </a:spcAft>
        <a:buChar char="•"/>
        <a:defRPr sz="2400">
          <a:solidFill>
            <a:srgbClr val="00788A"/>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sabine.flitsch@manchester.ac.uk" TargetMode="Externa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syed.ahmed-3@manchester.ac.uk" TargetMode="Externa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image" Target="../media/image43.tif"/><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1669" y="1860335"/>
            <a:ext cx="8731876" cy="1660594"/>
          </a:xfrm>
        </p:spPr>
        <p:txBody>
          <a:bodyPr>
            <a:normAutofit fontScale="90000"/>
          </a:bodyPr>
          <a:lstStyle/>
          <a:p>
            <a:pPr algn="ctr"/>
            <a:r>
              <a:rPr lang="fr-FR" sz="4200" dirty="0" smtClean="0">
                <a:solidFill>
                  <a:srgbClr val="CCFFCC"/>
                </a:solidFill>
                <a:effectLst>
                  <a:outerShdw blurRad="38100" dist="38100" dir="2700000" algn="tl">
                    <a:srgbClr val="000000">
                      <a:alpha val="43137"/>
                    </a:srgbClr>
                  </a:outerShdw>
                </a:effectLst>
              </a:rPr>
              <a:t>The Bioeconomy and Glycoscience</a:t>
            </a:r>
            <a:r>
              <a:rPr lang="fr-FR" sz="4200" dirty="0">
                <a:solidFill>
                  <a:srgbClr val="CCFFCC"/>
                </a:solidFill>
                <a:effectLst>
                  <a:outerShdw blurRad="38100" dist="38100" dir="2700000" algn="tl">
                    <a:srgbClr val="000000">
                      <a:alpha val="43137"/>
                    </a:srgbClr>
                  </a:outerShdw>
                </a:effectLst>
              </a:rPr>
              <a:t/>
            </a:r>
            <a:br>
              <a:rPr lang="fr-FR" sz="4200" dirty="0">
                <a:solidFill>
                  <a:srgbClr val="CCFFCC"/>
                </a:solidFill>
                <a:effectLst>
                  <a:outerShdw blurRad="38100" dist="38100" dir="2700000" algn="tl">
                    <a:srgbClr val="000000">
                      <a:alpha val="43137"/>
                    </a:srgbClr>
                  </a:outerShdw>
                </a:effectLst>
              </a:rPr>
            </a:br>
            <a:endParaRPr lang="fr-FR" sz="4200" dirty="0">
              <a:solidFill>
                <a:srgbClr val="CCFFCC"/>
              </a:solidFill>
              <a:effectLst>
                <a:outerShdw blurRad="38100" dist="38100" dir="2700000" algn="tl">
                  <a:srgbClr val="000000">
                    <a:alpha val="43137"/>
                  </a:srgbClr>
                </a:outerShdw>
              </a:effectLst>
            </a:endParaRPr>
          </a:p>
        </p:txBody>
      </p:sp>
      <p:sp>
        <p:nvSpPr>
          <p:cNvPr id="4" name="Sous-titre 2"/>
          <p:cNvSpPr>
            <a:spLocks noGrp="1"/>
          </p:cNvSpPr>
          <p:nvPr>
            <p:ph type="subTitle" idx="1"/>
          </p:nvPr>
        </p:nvSpPr>
        <p:spPr>
          <a:xfrm>
            <a:off x="612770" y="3520929"/>
            <a:ext cx="7979416" cy="1655762"/>
          </a:xfrm>
        </p:spPr>
        <p:txBody>
          <a:bodyPr>
            <a:noAutofit/>
          </a:bodyPr>
          <a:lstStyle/>
          <a:p>
            <a:pPr algn="ctr"/>
            <a:r>
              <a:rPr lang="fr-FR" sz="2800" b="1" i="1" dirty="0" smtClean="0">
                <a:solidFill>
                  <a:srgbClr val="CCFFCC"/>
                </a:solidFill>
                <a:effectLst>
                  <a:outerShdw blurRad="38100" dist="38100" dir="2700000" algn="tl">
                    <a:srgbClr val="000000">
                      <a:alpha val="43137"/>
                    </a:srgbClr>
                  </a:outerShdw>
                </a:effectLst>
              </a:rPr>
              <a:t>Global Challenges  Science </a:t>
            </a:r>
            <a:r>
              <a:rPr lang="fr-FR" sz="2800" b="1" i="1" dirty="0" err="1" smtClean="0">
                <a:solidFill>
                  <a:srgbClr val="CCFFCC"/>
                </a:solidFill>
                <a:effectLst>
                  <a:outerShdw blurRad="38100" dist="38100" dir="2700000" algn="tl">
                    <a:srgbClr val="000000">
                      <a:alpha val="43137"/>
                    </a:srgbClr>
                  </a:outerShdw>
                </a:effectLst>
              </a:rPr>
              <a:t>Week</a:t>
            </a:r>
            <a:endParaRPr lang="fr-FR" sz="2800" b="1" i="1" dirty="0" smtClean="0">
              <a:solidFill>
                <a:srgbClr val="CCFFCC"/>
              </a:solidFill>
              <a:effectLst>
                <a:outerShdw blurRad="38100" dist="38100" dir="2700000" algn="tl">
                  <a:srgbClr val="000000">
                    <a:alpha val="43137"/>
                  </a:srgbClr>
                </a:outerShdw>
              </a:effectLst>
            </a:endParaRPr>
          </a:p>
          <a:p>
            <a:pPr algn="ctr"/>
            <a:r>
              <a:rPr lang="fr-FR" sz="2400" b="1" i="1" dirty="0" smtClean="0">
                <a:solidFill>
                  <a:srgbClr val="CCFFCC"/>
                </a:solidFill>
                <a:effectLst>
                  <a:outerShdw blurRad="38100" dist="38100" dir="2700000" algn="tl">
                    <a:srgbClr val="000000">
                      <a:alpha val="43137"/>
                    </a:srgbClr>
                  </a:outerShdw>
                </a:effectLst>
              </a:rPr>
              <a:t>Université de Grenoble Alpes</a:t>
            </a:r>
          </a:p>
          <a:p>
            <a:pPr algn="ctr"/>
            <a:endParaRPr lang="fr-FR" sz="2400" b="1" i="1" dirty="0" smtClean="0">
              <a:solidFill>
                <a:srgbClr val="CCFFCC"/>
              </a:solidFill>
              <a:effectLst>
                <a:outerShdw blurRad="38100" dist="38100" dir="2700000" algn="tl">
                  <a:srgbClr val="000000">
                    <a:alpha val="43137"/>
                  </a:srgbClr>
                </a:outerShdw>
              </a:effectLst>
            </a:endParaRPr>
          </a:p>
          <a:p>
            <a:pPr algn="ctr"/>
            <a:r>
              <a:rPr lang="fr-FR" sz="2000" i="1" dirty="0" smtClean="0">
                <a:solidFill>
                  <a:srgbClr val="CCFFCC"/>
                </a:solidFill>
                <a:effectLst>
                  <a:outerShdw blurRad="38100" dist="38100" dir="2700000" algn="tl">
                    <a:srgbClr val="000000">
                      <a:alpha val="43137"/>
                    </a:srgbClr>
                  </a:outerShdw>
                </a:effectLst>
              </a:rPr>
              <a:t>Rodney Townsend</a:t>
            </a:r>
          </a:p>
          <a:p>
            <a:pPr algn="ctr"/>
            <a:r>
              <a:rPr lang="fr-FR" sz="2000" i="1" dirty="0" smtClean="0">
                <a:solidFill>
                  <a:srgbClr val="CCFFCC"/>
                </a:solidFill>
                <a:effectLst>
                  <a:outerShdw blurRad="38100" dist="38100" dir="2700000" algn="tl">
                    <a:srgbClr val="000000">
                      <a:alpha val="43137"/>
                    </a:srgbClr>
                  </a:outerShdw>
                </a:effectLst>
              </a:rPr>
              <a:t>6th June 2019</a:t>
            </a:r>
            <a:endParaRPr lang="fr-FR" sz="2000" i="1" dirty="0">
              <a:solidFill>
                <a:srgbClr val="CCFFCC"/>
              </a:solidFill>
              <a:effectLst>
                <a:outerShdw blurRad="38100" dist="38100" dir="2700000" algn="tl">
                  <a:srgbClr val="000000">
                    <a:alpha val="43137"/>
                  </a:srgbClr>
                </a:outerShdw>
              </a:effectLst>
            </a:endParaRPr>
          </a:p>
        </p:txBody>
      </p:sp>
      <p:sp>
        <p:nvSpPr>
          <p:cNvPr id="3" name="Rectangle 2"/>
          <p:cNvSpPr/>
          <p:nvPr/>
        </p:nvSpPr>
        <p:spPr>
          <a:xfrm>
            <a:off x="500058" y="3139984"/>
            <a:ext cx="225425" cy="72260"/>
          </a:xfrm>
          <a:prstGeom prst="rect">
            <a:avLst/>
          </a:prstGeom>
          <a:solidFill>
            <a:srgbClr val="117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arallelogram 4"/>
          <p:cNvSpPr/>
          <p:nvPr/>
        </p:nvSpPr>
        <p:spPr>
          <a:xfrm rot="936184">
            <a:off x="704652" y="3121463"/>
            <a:ext cx="73982" cy="104645"/>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473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83476" y="175015"/>
            <a:ext cx="8198406" cy="1325563"/>
          </a:xfrm>
        </p:spPr>
        <p:txBody>
          <a:bodyPr>
            <a:noAutofit/>
          </a:bodyPr>
          <a:lstStyle/>
          <a:p>
            <a:pPr algn="ctr"/>
            <a:r>
              <a:rPr lang="en-US" sz="2800" b="0" dirty="0" smtClean="0">
                <a:solidFill>
                  <a:srgbClr val="00B050"/>
                </a:solidFill>
              </a:rPr>
              <a:t> </a:t>
            </a:r>
            <a:br>
              <a:rPr lang="en-US" sz="2800" b="0" dirty="0" smtClean="0">
                <a:solidFill>
                  <a:srgbClr val="00B050"/>
                </a:solidFill>
              </a:rPr>
            </a:br>
            <a:r>
              <a:rPr lang="en-US" sz="2800" b="0" dirty="0">
                <a:solidFill>
                  <a:srgbClr val="00B050"/>
                </a:solidFill>
              </a:rPr>
              <a:t/>
            </a:r>
            <a:br>
              <a:rPr lang="en-US" sz="2800" b="0" dirty="0">
                <a:solidFill>
                  <a:srgbClr val="00B050"/>
                </a:solidFill>
              </a:rPr>
            </a:br>
            <a:r>
              <a:rPr lang="en-US" sz="2800" b="0" dirty="0" smtClean="0">
                <a:solidFill>
                  <a:srgbClr val="00B050"/>
                </a:solidFill>
              </a:rPr>
              <a:t>An Important Declaration of Principle -</a:t>
            </a:r>
            <a:br>
              <a:rPr lang="en-US" sz="2800" b="0" dirty="0" smtClean="0">
                <a:solidFill>
                  <a:srgbClr val="00B050"/>
                </a:solidFill>
              </a:rPr>
            </a:br>
            <a:r>
              <a:rPr lang="en-US" sz="2800" b="0" dirty="0" smtClean="0">
                <a:solidFill>
                  <a:srgbClr val="00B050"/>
                </a:solidFill>
              </a:rPr>
              <a:t>Innovating for </a:t>
            </a:r>
            <a:r>
              <a:rPr lang="en-US" sz="2800" b="0" u="sng" dirty="0" smtClean="0">
                <a:solidFill>
                  <a:srgbClr val="00B050"/>
                </a:solidFill>
              </a:rPr>
              <a:t>Sustainable Growth</a:t>
            </a:r>
            <a:r>
              <a:rPr lang="en-US" sz="2800" b="0" dirty="0" smtClean="0">
                <a:solidFill>
                  <a:srgbClr val="00B050"/>
                </a:solidFill>
              </a:rPr>
              <a:t> …..</a:t>
            </a:r>
            <a:br>
              <a:rPr lang="en-US" sz="2800" b="0" dirty="0" smtClean="0">
                <a:solidFill>
                  <a:srgbClr val="00B050"/>
                </a:solidFill>
              </a:rPr>
            </a:br>
            <a:endParaRPr lang="fr-FR" sz="2800" b="0" dirty="0">
              <a:solidFill>
                <a:srgbClr val="00B050"/>
              </a:solidFill>
            </a:endParaRPr>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p:cNvSpPr>
            <a:spLocks noGrp="1"/>
          </p:cNvSpPr>
          <p:nvPr>
            <p:ph type="dt" sz="half" idx="15"/>
          </p:nvPr>
        </p:nvSpPr>
        <p:spPr/>
        <p:txBody>
          <a:bodyPr/>
          <a:lstStyle/>
          <a:p>
            <a:fld id="{33F376A6-EF45-4E24-A839-FBB3A783CFCE}" type="datetime1">
              <a:rPr lang="en-GB" smtClean="0"/>
              <a:t>05/06/2019</a:t>
            </a:fld>
            <a:endParaRPr lang="fr-FR" dirty="0"/>
          </a:p>
        </p:txBody>
      </p:sp>
      <p:sp>
        <p:nvSpPr>
          <p:cNvPr id="8" name="Footer Placeholder 7"/>
          <p:cNvSpPr>
            <a:spLocks noGrp="1"/>
          </p:cNvSpPr>
          <p:nvPr>
            <p:ph type="ftr" sz="quarter" idx="16"/>
          </p:nvPr>
        </p:nvSpPr>
        <p:spPr/>
        <p:txBody>
          <a:bodyPr/>
          <a:lstStyle/>
          <a:p>
            <a:r>
              <a:rPr lang="fr-FR" b="1" dirty="0" smtClean="0">
                <a:solidFill>
                  <a:schemeClr val="tx1"/>
                </a:solidFill>
                <a:latin typeface="Montserrat Semi" charset="0"/>
                <a:ea typeface="Montserrat Semi" charset="0"/>
                <a:cs typeface="Montserrat Semi" charset="0"/>
              </a:rPr>
              <a:t>Bioeconomy and Glycoscience</a:t>
            </a:r>
            <a:endParaRPr lang="fr-FR" dirty="0"/>
          </a:p>
        </p:txBody>
      </p:sp>
      <p:pic>
        <p:nvPicPr>
          <p:cNvPr id="9" name="Picture 1"/>
          <p:cNvPicPr>
            <a:picLocks noChangeAspect="1"/>
          </p:cNvPicPr>
          <p:nvPr/>
        </p:nvPicPr>
        <p:blipFill rotWithShape="1">
          <a:blip r:embed="rId2">
            <a:extLst>
              <a:ext uri="{28A0092B-C50C-407E-A947-70E740481C1C}">
                <a14:useLocalDpi xmlns:a14="http://schemas.microsoft.com/office/drawing/2010/main" val="0"/>
              </a:ext>
            </a:extLst>
          </a:blip>
          <a:srcRect t="6387" b="22607"/>
          <a:stretch/>
        </p:blipFill>
        <p:spPr bwMode="auto">
          <a:xfrm>
            <a:off x="923925" y="1368000"/>
            <a:ext cx="7474507"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a:off x="1101341" y="508692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2079749" y="5086925"/>
            <a:ext cx="5032251" cy="48463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806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7778" y="1189296"/>
            <a:ext cx="8566565" cy="663983"/>
          </a:xfrm>
        </p:spPr>
        <p:txBody>
          <a:bodyPr>
            <a:normAutofit/>
          </a:bodyPr>
          <a:lstStyle/>
          <a:p>
            <a:r>
              <a:rPr lang="en-US" sz="2800" dirty="0"/>
              <a:t>2</a:t>
            </a:r>
            <a:r>
              <a:rPr lang="en-US" sz="2800" dirty="0" smtClean="0"/>
              <a:t>: </a:t>
            </a:r>
            <a:r>
              <a:rPr lang="en-US" sz="2800" b="0" dirty="0" smtClean="0"/>
              <a:t>What is “Innovating for Sustainable Growth”?</a:t>
            </a:r>
            <a:endParaRPr lang="fr-FR" sz="2800" b="0" dirty="0"/>
          </a:p>
        </p:txBody>
      </p:sp>
      <p:sp>
        <p:nvSpPr>
          <p:cNvPr id="4" name="Espace réservé de la date 3"/>
          <p:cNvSpPr>
            <a:spLocks noGrp="1"/>
          </p:cNvSpPr>
          <p:nvPr>
            <p:ph type="dt" sz="half" idx="11"/>
          </p:nvPr>
        </p:nvSpPr>
        <p:spPr/>
        <p:txBody>
          <a:bodyPr/>
          <a:lstStyle/>
          <a:p>
            <a:fld id="{BECA2720-7D44-E44C-9E27-BCFF559B9905}" type="datetime3">
              <a:rPr lang="fr-BE" smtClean="0"/>
              <a:pPr/>
              <a:t>5.06.19</a:t>
            </a:fld>
            <a:endParaRPr lang="fr-FR" dirty="0"/>
          </a:p>
        </p:txBody>
      </p:sp>
      <p:sp>
        <p:nvSpPr>
          <p:cNvPr id="7" name="ZoneTexte 6"/>
          <p:cNvSpPr txBox="1"/>
          <p:nvPr/>
        </p:nvSpPr>
        <p:spPr>
          <a:xfrm>
            <a:off x="-792480" y="2021840"/>
            <a:ext cx="914400" cy="914400"/>
          </a:xfrm>
          <a:prstGeom prst="rect">
            <a:avLst/>
          </a:prstGeom>
        </p:spPr>
        <p:txBody>
          <a:bodyPr vert="horz" wrap="none" lIns="91440" tIns="45720" rIns="91440" bIns="45720" rtlCol="0" anchor="b">
            <a:normAutofit/>
          </a:bodyPr>
          <a:lstStyle/>
          <a:p>
            <a:endParaRPr lang="fr-FR" sz="1000" dirty="0" smtClean="0"/>
          </a:p>
        </p:txBody>
      </p:sp>
      <p:sp>
        <p:nvSpPr>
          <p:cNvPr id="3" name="Picture Placeholder 2"/>
          <p:cNvSpPr>
            <a:spLocks noGrp="1"/>
          </p:cNvSpPr>
          <p:nvPr>
            <p:ph type="pic" sz="quarter" idx="10"/>
          </p:nvPr>
        </p:nvSpPr>
        <p:spPr/>
      </p:sp>
      <p:pic>
        <p:nvPicPr>
          <p:cNvPr id="8" name="Espace réservé pour une image  5"/>
          <p:cNvPicPr>
            <a:picLocks noChangeAspect="1"/>
          </p:cNvPicPr>
          <p:nvPr/>
        </p:nvPicPr>
        <p:blipFill rotWithShape="1">
          <a:blip r:embed="rId2">
            <a:extLst>
              <a:ext uri="{28A0092B-C50C-407E-A947-70E740481C1C}">
                <a14:useLocalDpi xmlns:a14="http://schemas.microsoft.com/office/drawing/2010/main" val="0"/>
              </a:ext>
            </a:extLst>
          </a:blip>
          <a:srcRect b="34991"/>
          <a:stretch/>
        </p:blipFill>
        <p:spPr>
          <a:xfrm>
            <a:off x="394765" y="2276476"/>
            <a:ext cx="8331482" cy="3565526"/>
          </a:xfrm>
          <a:prstGeom prst="rect">
            <a:avLst/>
          </a:prstGeom>
        </p:spPr>
      </p:pic>
      <p:sp>
        <p:nvSpPr>
          <p:cNvPr id="10" name="Footer Placeholder 7"/>
          <p:cNvSpPr>
            <a:spLocks noGrp="1"/>
          </p:cNvSpPr>
          <p:nvPr>
            <p:ph type="ftr" sz="quarter" idx="4294967295"/>
          </p:nvPr>
        </p:nvSpPr>
        <p:spPr>
          <a:xfrm>
            <a:off x="417778" y="6337903"/>
            <a:ext cx="3086100" cy="365125"/>
          </a:xfrm>
          <a:prstGeom prst="rect">
            <a:avLst/>
          </a:prstGeom>
        </p:spPr>
        <p:txBody>
          <a:bodyPr/>
          <a:lstStyle/>
          <a:p>
            <a:r>
              <a:rPr lang="fr-FR" sz="800" b="1" dirty="0" smtClean="0">
                <a:solidFill>
                  <a:schemeClr val="tx1"/>
                </a:solidFill>
                <a:latin typeface="Montserrat Semi" charset="0"/>
                <a:ea typeface="Montserrat Semi" charset="0"/>
                <a:cs typeface="Montserrat Semi" charset="0"/>
              </a:rPr>
              <a:t>Bioeconomy and Glycoscience</a:t>
            </a:r>
            <a:endParaRPr lang="fr-FR" sz="800" dirty="0"/>
          </a:p>
        </p:txBody>
      </p:sp>
      <p:sp>
        <p:nvSpPr>
          <p:cNvPr id="9" name="TextBox 8"/>
          <p:cNvSpPr txBox="1"/>
          <p:nvPr/>
        </p:nvSpPr>
        <p:spPr>
          <a:xfrm>
            <a:off x="3905250" y="3838574"/>
            <a:ext cx="4695004" cy="1285875"/>
          </a:xfrm>
          <a:prstGeom prst="rect">
            <a:avLst/>
          </a:prstGeom>
          <a:solidFill>
            <a:schemeClr val="bg1"/>
          </a:solidFill>
        </p:spPr>
        <p:txBody>
          <a:bodyPr vert="horz" wrap="none" lIns="91440" tIns="45720" rIns="91440" bIns="45720" rtlCol="0" anchor="b">
            <a:noAutofit/>
          </a:bodyPr>
          <a:lstStyle/>
          <a:p>
            <a:r>
              <a:rPr lang="en-GB" sz="1600" dirty="0" smtClean="0">
                <a:solidFill>
                  <a:srgbClr val="008000"/>
                </a:solidFill>
              </a:rPr>
              <a:t>We must comprehend what this phrase means to our </a:t>
            </a:r>
          </a:p>
          <a:p>
            <a:r>
              <a:rPr lang="en-GB" sz="1600" dirty="0" smtClean="0">
                <a:solidFill>
                  <a:srgbClr val="008000"/>
                </a:solidFill>
              </a:rPr>
              <a:t>stakeholders if we are to be successful in our mission to</a:t>
            </a:r>
          </a:p>
          <a:p>
            <a:r>
              <a:rPr lang="en-GB" sz="1600" dirty="0" smtClean="0">
                <a:solidFill>
                  <a:srgbClr val="008000"/>
                </a:solidFill>
              </a:rPr>
              <a:t>increase financial support for glycoscience  from the </a:t>
            </a:r>
          </a:p>
          <a:p>
            <a:r>
              <a:rPr lang="en-GB" sz="1600" dirty="0" smtClean="0">
                <a:solidFill>
                  <a:srgbClr val="008000"/>
                </a:solidFill>
              </a:rPr>
              <a:t>European Government, the  Commission, Member</a:t>
            </a:r>
          </a:p>
          <a:p>
            <a:r>
              <a:rPr lang="en-GB" sz="1600" dirty="0" smtClean="0">
                <a:solidFill>
                  <a:srgbClr val="008000"/>
                </a:solidFill>
              </a:rPr>
              <a:t>State</a:t>
            </a:r>
            <a:r>
              <a:rPr lang="en-GB" sz="1600" dirty="0">
                <a:solidFill>
                  <a:srgbClr val="008000"/>
                </a:solidFill>
              </a:rPr>
              <a:t> </a:t>
            </a:r>
            <a:r>
              <a:rPr lang="en-GB" sz="1600" dirty="0" smtClean="0">
                <a:solidFill>
                  <a:srgbClr val="008000"/>
                </a:solidFill>
              </a:rPr>
              <a:t>Governments and European industry……</a:t>
            </a:r>
            <a:endParaRPr lang="en-GB" sz="1600" u="sng" dirty="0" smtClean="0">
              <a:solidFill>
                <a:srgbClr val="008000"/>
              </a:solidFill>
            </a:endParaRPr>
          </a:p>
        </p:txBody>
      </p:sp>
    </p:spTree>
    <p:extLst>
      <p:ext uri="{BB962C8B-B14F-4D97-AF65-F5344CB8AC3E}">
        <p14:creationId xmlns:p14="http://schemas.microsoft.com/office/powerpoint/2010/main" val="201062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4" name="Oval 4"/>
          <p:cNvSpPr>
            <a:spLocks noChangeArrowheads="1"/>
          </p:cNvSpPr>
          <p:nvPr/>
        </p:nvSpPr>
        <p:spPr bwMode="auto">
          <a:xfrm>
            <a:off x="1648619" y="1006476"/>
            <a:ext cx="5771355" cy="5553868"/>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28677" name="Oval 5"/>
          <p:cNvSpPr>
            <a:spLocks noChangeArrowheads="1"/>
          </p:cNvSpPr>
          <p:nvPr/>
        </p:nvSpPr>
        <p:spPr bwMode="auto">
          <a:xfrm>
            <a:off x="2206171" y="1480456"/>
            <a:ext cx="4630058" cy="44983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pPr algn="ctr"/>
            <a:endParaRPr lang="en-US" altLang="en-US" sz="1600" b="0">
              <a:latin typeface="Times New Roman" pitchFamily="18" charset="0"/>
              <a:cs typeface="Arial" charset="0"/>
            </a:endParaRPr>
          </a:p>
        </p:txBody>
      </p:sp>
      <p:sp>
        <p:nvSpPr>
          <p:cNvPr id="424966" name="Text Box 6"/>
          <p:cNvSpPr txBox="1">
            <a:spLocks noChangeArrowheads="1"/>
          </p:cNvSpPr>
          <p:nvPr/>
        </p:nvSpPr>
        <p:spPr bwMode="auto">
          <a:xfrm>
            <a:off x="5101999" y="1150627"/>
            <a:ext cx="2644775"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GB" altLang="en-US" sz="1700" dirty="0">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R</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 E</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S</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E</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 A</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               R</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               C</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               H</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p>
        </p:txBody>
      </p:sp>
      <p:sp>
        <p:nvSpPr>
          <p:cNvPr id="424967" name="Text Box 7"/>
          <p:cNvSpPr txBox="1">
            <a:spLocks noChangeArrowheads="1"/>
          </p:cNvSpPr>
          <p:nvPr/>
        </p:nvSpPr>
        <p:spPr bwMode="auto">
          <a:xfrm>
            <a:off x="4644499" y="3590300"/>
            <a:ext cx="5338100"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D</a:t>
            </a:r>
          </a:p>
          <a:p>
            <a:pPr>
              <a:defRPr/>
            </a:pP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E</a:t>
            </a:r>
            <a:endPar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endParaRPr>
          </a:p>
          <a:p>
            <a:pPr>
              <a:defRPr/>
            </a:pPr>
            <a:r>
              <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rPr>
              <a:t>                        </a:t>
            </a: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V</a:t>
            </a:r>
            <a:endPar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endParaRPr>
          </a:p>
          <a:p>
            <a:pPr>
              <a:defRPr/>
            </a:pPr>
            <a:r>
              <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rPr>
              <a:t>                         </a:t>
            </a: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E</a:t>
            </a:r>
            <a:endPar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endParaRPr>
          </a:p>
          <a:p>
            <a:pPr>
              <a:defRPr/>
            </a:pPr>
            <a:r>
              <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rPr>
              <a:t>                      </a:t>
            </a: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L</a:t>
            </a:r>
            <a:endPar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endParaRPr>
          </a:p>
          <a:p>
            <a:pPr>
              <a:defRPr/>
            </a:pPr>
            <a:r>
              <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rPr>
              <a:t>                 </a:t>
            </a: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O</a:t>
            </a:r>
            <a:endPar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endParaRPr>
          </a:p>
          <a:p>
            <a:pPr>
              <a:defRPr/>
            </a:pPr>
            <a:r>
              <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rPr>
              <a:t>          </a:t>
            </a: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P</a:t>
            </a:r>
          </a:p>
          <a:p>
            <a:pPr>
              <a:defRPr/>
            </a:pP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M</a:t>
            </a:r>
          </a:p>
          <a:p>
            <a:pPr>
              <a:defRPr/>
            </a:pP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E</a:t>
            </a:r>
          </a:p>
          <a:p>
            <a:pPr>
              <a:defRPr/>
            </a:pP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N  </a:t>
            </a:r>
          </a:p>
          <a:p>
            <a:pPr>
              <a:defRPr/>
            </a:pP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T</a:t>
            </a:r>
            <a:endPar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endParaRPr>
          </a:p>
        </p:txBody>
      </p:sp>
      <p:sp>
        <p:nvSpPr>
          <p:cNvPr id="28681" name="Oval 9"/>
          <p:cNvSpPr>
            <a:spLocks noChangeArrowheads="1"/>
          </p:cNvSpPr>
          <p:nvPr/>
        </p:nvSpPr>
        <p:spPr bwMode="auto">
          <a:xfrm>
            <a:off x="2867025" y="2123520"/>
            <a:ext cx="3276599" cy="312475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pPr algn="ctr"/>
            <a:endParaRPr lang="en-US" altLang="en-US" sz="2400" b="0">
              <a:latin typeface="Times New Roman" pitchFamily="18" charset="0"/>
              <a:cs typeface="Arial" charset="0"/>
            </a:endParaRPr>
          </a:p>
        </p:txBody>
      </p:sp>
      <p:sp>
        <p:nvSpPr>
          <p:cNvPr id="28682" name="Text Box 10"/>
          <p:cNvSpPr txBox="1">
            <a:spLocks noChangeArrowheads="1"/>
          </p:cNvSpPr>
          <p:nvPr/>
        </p:nvSpPr>
        <p:spPr bwMode="auto">
          <a:xfrm rot="-4474653">
            <a:off x="4555331" y="2445544"/>
            <a:ext cx="4048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Idea</a:t>
            </a:r>
          </a:p>
        </p:txBody>
      </p:sp>
      <p:sp>
        <p:nvSpPr>
          <p:cNvPr id="28683" name="Text Box 11"/>
          <p:cNvSpPr txBox="1">
            <a:spLocks noChangeArrowheads="1"/>
          </p:cNvSpPr>
          <p:nvPr/>
        </p:nvSpPr>
        <p:spPr bwMode="auto">
          <a:xfrm rot="-3357098">
            <a:off x="4905376" y="2716212"/>
            <a:ext cx="609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Concept</a:t>
            </a:r>
          </a:p>
        </p:txBody>
      </p:sp>
      <p:sp>
        <p:nvSpPr>
          <p:cNvPr id="28684" name="Text Box 12"/>
          <p:cNvSpPr txBox="1">
            <a:spLocks noChangeArrowheads="1"/>
          </p:cNvSpPr>
          <p:nvPr/>
        </p:nvSpPr>
        <p:spPr bwMode="auto">
          <a:xfrm rot="-2084203">
            <a:off x="5151438" y="3068638"/>
            <a:ext cx="6778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Prototype</a:t>
            </a:r>
          </a:p>
        </p:txBody>
      </p:sp>
      <p:sp>
        <p:nvSpPr>
          <p:cNvPr id="28685" name="Text Box 13"/>
          <p:cNvSpPr txBox="1">
            <a:spLocks noChangeArrowheads="1"/>
          </p:cNvSpPr>
          <p:nvPr/>
        </p:nvSpPr>
        <p:spPr bwMode="auto">
          <a:xfrm rot="586958">
            <a:off x="5397500" y="3644900"/>
            <a:ext cx="5794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Product</a:t>
            </a:r>
          </a:p>
        </p:txBody>
      </p:sp>
      <p:sp>
        <p:nvSpPr>
          <p:cNvPr id="28686" name="Text Box 14"/>
          <p:cNvSpPr txBox="1">
            <a:spLocks noChangeArrowheads="1"/>
          </p:cNvSpPr>
          <p:nvPr/>
        </p:nvSpPr>
        <p:spPr bwMode="auto">
          <a:xfrm rot="868375">
            <a:off x="5375275" y="3927475"/>
            <a:ext cx="566738"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Service</a:t>
            </a:r>
          </a:p>
        </p:txBody>
      </p:sp>
      <p:sp>
        <p:nvSpPr>
          <p:cNvPr id="28687" name="Text Box 15"/>
          <p:cNvSpPr txBox="1">
            <a:spLocks noChangeArrowheads="1"/>
          </p:cNvSpPr>
          <p:nvPr/>
        </p:nvSpPr>
        <p:spPr bwMode="auto">
          <a:xfrm rot="2508034">
            <a:off x="5165725" y="4203700"/>
            <a:ext cx="5730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Process</a:t>
            </a:r>
          </a:p>
        </p:txBody>
      </p:sp>
      <p:sp>
        <p:nvSpPr>
          <p:cNvPr id="28688" name="Text Box 16"/>
          <p:cNvSpPr txBox="1">
            <a:spLocks noChangeArrowheads="1"/>
          </p:cNvSpPr>
          <p:nvPr/>
        </p:nvSpPr>
        <p:spPr bwMode="auto">
          <a:xfrm rot="4044307">
            <a:off x="5033170" y="4498181"/>
            <a:ext cx="4365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Regs</a:t>
            </a:r>
          </a:p>
        </p:txBody>
      </p:sp>
      <p:sp>
        <p:nvSpPr>
          <p:cNvPr id="28689" name="Text Box 17"/>
          <p:cNvSpPr txBox="1">
            <a:spLocks noChangeArrowheads="1"/>
          </p:cNvSpPr>
          <p:nvPr/>
        </p:nvSpPr>
        <p:spPr bwMode="auto">
          <a:xfrm rot="5200217">
            <a:off x="4622006" y="4528344"/>
            <a:ext cx="550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Market</a:t>
            </a:r>
          </a:p>
        </p:txBody>
      </p:sp>
      <p:sp>
        <p:nvSpPr>
          <p:cNvPr id="28690" name="Text Box 18"/>
          <p:cNvSpPr txBox="1">
            <a:spLocks noChangeArrowheads="1"/>
          </p:cNvSpPr>
          <p:nvPr/>
        </p:nvSpPr>
        <p:spPr bwMode="auto">
          <a:xfrm rot="7626188">
            <a:off x="3681413" y="4410075"/>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Manufacture</a:t>
            </a:r>
          </a:p>
        </p:txBody>
      </p:sp>
      <p:sp>
        <p:nvSpPr>
          <p:cNvPr id="28691" name="Text Box 19"/>
          <p:cNvSpPr txBox="1">
            <a:spLocks noChangeArrowheads="1"/>
          </p:cNvSpPr>
          <p:nvPr/>
        </p:nvSpPr>
        <p:spPr bwMode="auto">
          <a:xfrm rot="9007817">
            <a:off x="3311525" y="3944938"/>
            <a:ext cx="552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Market</a:t>
            </a:r>
          </a:p>
        </p:txBody>
      </p:sp>
      <p:sp>
        <p:nvSpPr>
          <p:cNvPr id="28692" name="Text Box 20"/>
          <p:cNvSpPr txBox="1">
            <a:spLocks noChangeArrowheads="1"/>
          </p:cNvSpPr>
          <p:nvPr/>
        </p:nvSpPr>
        <p:spPr bwMode="auto">
          <a:xfrm rot="-10074025">
            <a:off x="3149600" y="3359150"/>
            <a:ext cx="4524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Sales</a:t>
            </a:r>
          </a:p>
        </p:txBody>
      </p:sp>
      <p:sp>
        <p:nvSpPr>
          <p:cNvPr id="28693" name="Text Box 21"/>
          <p:cNvSpPr txBox="1">
            <a:spLocks noChangeArrowheads="1"/>
          </p:cNvSpPr>
          <p:nvPr/>
        </p:nvSpPr>
        <p:spPr bwMode="auto">
          <a:xfrm rot="-9063510">
            <a:off x="3316288" y="2886075"/>
            <a:ext cx="796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Distribution</a:t>
            </a:r>
          </a:p>
        </p:txBody>
      </p:sp>
      <p:sp>
        <p:nvSpPr>
          <p:cNvPr id="28694" name="Text Box 22"/>
          <p:cNvSpPr txBox="1">
            <a:spLocks noChangeArrowheads="1"/>
          </p:cNvSpPr>
          <p:nvPr/>
        </p:nvSpPr>
        <p:spPr bwMode="auto">
          <a:xfrm rot="-6927820">
            <a:off x="3851275" y="2530475"/>
            <a:ext cx="676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Customer</a:t>
            </a:r>
          </a:p>
        </p:txBody>
      </p:sp>
      <p:sp>
        <p:nvSpPr>
          <p:cNvPr id="424983" name="Oval 23"/>
          <p:cNvSpPr>
            <a:spLocks noChangeArrowheads="1"/>
          </p:cNvSpPr>
          <p:nvPr/>
        </p:nvSpPr>
        <p:spPr bwMode="auto">
          <a:xfrm>
            <a:off x="4038600" y="3200400"/>
            <a:ext cx="1095375" cy="10429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GB" altLang="en-US" sz="1400" dirty="0" smtClean="0">
                <a:solidFill>
                  <a:srgbClr val="0000CC"/>
                </a:solidFill>
                <a:effectLst>
                  <a:outerShdw blurRad="38100" dist="38100" dir="2700000" algn="tl">
                    <a:srgbClr val="000000"/>
                  </a:outerShdw>
                </a:effectLst>
                <a:cs typeface="Arial" charset="0"/>
              </a:rPr>
              <a:t>SAFER</a:t>
            </a:r>
          </a:p>
          <a:p>
            <a:pPr algn="ctr">
              <a:defRPr/>
            </a:pPr>
            <a:r>
              <a:rPr lang="en-GB" altLang="en-US" sz="1400" dirty="0" smtClean="0">
                <a:solidFill>
                  <a:srgbClr val="0000CC"/>
                </a:solidFill>
                <a:effectLst>
                  <a:outerShdw blurRad="38100" dist="38100" dir="2700000" algn="tl">
                    <a:srgbClr val="000000"/>
                  </a:outerShdw>
                </a:effectLst>
                <a:cs typeface="Arial" charset="0"/>
              </a:rPr>
              <a:t>FASTER</a:t>
            </a:r>
            <a:endParaRPr lang="en-GB" altLang="en-US" sz="1400" dirty="0">
              <a:solidFill>
                <a:srgbClr val="0000CC"/>
              </a:solidFill>
              <a:effectLst>
                <a:outerShdw blurRad="38100" dist="38100" dir="2700000" algn="tl">
                  <a:srgbClr val="000000"/>
                </a:outerShdw>
              </a:effectLst>
              <a:cs typeface="Arial" charset="0"/>
            </a:endParaRPr>
          </a:p>
          <a:p>
            <a:pPr algn="ctr">
              <a:defRPr/>
            </a:pPr>
            <a:r>
              <a:rPr lang="en-GB" altLang="en-US" sz="1400" dirty="0">
                <a:solidFill>
                  <a:srgbClr val="0000CC"/>
                </a:solidFill>
                <a:effectLst>
                  <a:outerShdw blurRad="38100" dist="38100" dir="2700000" algn="tl">
                    <a:srgbClr val="000000"/>
                  </a:outerShdw>
                </a:effectLst>
                <a:cs typeface="Arial" charset="0"/>
              </a:rPr>
              <a:t>BETTER</a:t>
            </a:r>
          </a:p>
          <a:p>
            <a:pPr algn="ctr">
              <a:defRPr/>
            </a:pPr>
            <a:r>
              <a:rPr lang="en-GB" altLang="en-US" sz="1400" dirty="0">
                <a:solidFill>
                  <a:srgbClr val="0000CC"/>
                </a:solidFill>
                <a:effectLst>
                  <a:outerShdw blurRad="38100" dist="38100" dir="2700000" algn="tl">
                    <a:srgbClr val="000000"/>
                  </a:outerShdw>
                </a:effectLst>
                <a:cs typeface="Arial" charset="0"/>
              </a:rPr>
              <a:t>CHEAPER</a:t>
            </a:r>
          </a:p>
        </p:txBody>
      </p:sp>
      <p:sp>
        <p:nvSpPr>
          <p:cNvPr id="424984" name="Line 24"/>
          <p:cNvSpPr>
            <a:spLocks noChangeShapeType="1"/>
          </p:cNvSpPr>
          <p:nvPr/>
        </p:nvSpPr>
        <p:spPr bwMode="auto">
          <a:xfrm>
            <a:off x="4557713" y="1685925"/>
            <a:ext cx="1587" cy="1454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85" name="Line 25"/>
          <p:cNvSpPr>
            <a:spLocks noChangeShapeType="1"/>
          </p:cNvSpPr>
          <p:nvPr/>
        </p:nvSpPr>
        <p:spPr bwMode="auto">
          <a:xfrm>
            <a:off x="4583113" y="4195763"/>
            <a:ext cx="1587"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86" name="Line 26"/>
          <p:cNvSpPr>
            <a:spLocks noChangeShapeType="1"/>
          </p:cNvSpPr>
          <p:nvPr/>
        </p:nvSpPr>
        <p:spPr bwMode="auto">
          <a:xfrm>
            <a:off x="5135563" y="3656013"/>
            <a:ext cx="1571625"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87" name="Line 27"/>
          <p:cNvSpPr>
            <a:spLocks noChangeShapeType="1"/>
          </p:cNvSpPr>
          <p:nvPr/>
        </p:nvSpPr>
        <p:spPr bwMode="auto">
          <a:xfrm flipV="1">
            <a:off x="4775200" y="2486025"/>
            <a:ext cx="407988" cy="706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88" name="Line 28"/>
          <p:cNvSpPr>
            <a:spLocks noChangeShapeType="1"/>
          </p:cNvSpPr>
          <p:nvPr/>
        </p:nvSpPr>
        <p:spPr bwMode="auto">
          <a:xfrm flipV="1">
            <a:off x="5019675" y="2765425"/>
            <a:ext cx="581025" cy="581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89" name="Line 29"/>
          <p:cNvSpPr>
            <a:spLocks noChangeShapeType="1"/>
          </p:cNvSpPr>
          <p:nvPr/>
        </p:nvSpPr>
        <p:spPr bwMode="auto">
          <a:xfrm>
            <a:off x="5122863" y="3784600"/>
            <a:ext cx="844550" cy="2270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0" name="Line 30"/>
          <p:cNvSpPr>
            <a:spLocks noChangeShapeType="1"/>
          </p:cNvSpPr>
          <p:nvPr/>
        </p:nvSpPr>
        <p:spPr bwMode="auto">
          <a:xfrm>
            <a:off x="5059363" y="3951288"/>
            <a:ext cx="704850" cy="398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1" name="Line 31"/>
          <p:cNvSpPr>
            <a:spLocks noChangeShapeType="1"/>
          </p:cNvSpPr>
          <p:nvPr/>
        </p:nvSpPr>
        <p:spPr bwMode="auto">
          <a:xfrm>
            <a:off x="4968875" y="4067175"/>
            <a:ext cx="579438" cy="579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2" name="Line 32"/>
          <p:cNvSpPr>
            <a:spLocks noChangeShapeType="1"/>
          </p:cNvSpPr>
          <p:nvPr/>
        </p:nvSpPr>
        <p:spPr bwMode="auto">
          <a:xfrm>
            <a:off x="4814888" y="4144963"/>
            <a:ext cx="320675" cy="752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3" name="Line 33"/>
          <p:cNvSpPr>
            <a:spLocks noChangeShapeType="1"/>
          </p:cNvSpPr>
          <p:nvPr/>
        </p:nvSpPr>
        <p:spPr bwMode="auto">
          <a:xfrm flipH="1">
            <a:off x="3527425" y="4029075"/>
            <a:ext cx="642938" cy="6429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4" name="Line 34"/>
          <p:cNvSpPr>
            <a:spLocks noChangeShapeType="1"/>
          </p:cNvSpPr>
          <p:nvPr/>
        </p:nvSpPr>
        <p:spPr bwMode="auto">
          <a:xfrm flipH="1">
            <a:off x="2973388" y="3770313"/>
            <a:ext cx="108108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5" name="Line 35"/>
          <p:cNvSpPr>
            <a:spLocks noChangeShapeType="1"/>
          </p:cNvSpPr>
          <p:nvPr/>
        </p:nvSpPr>
        <p:spPr bwMode="auto">
          <a:xfrm flipH="1" flipV="1">
            <a:off x="3167063" y="3065463"/>
            <a:ext cx="1003300" cy="268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6" name="Line 36"/>
          <p:cNvSpPr>
            <a:spLocks noChangeShapeType="1"/>
          </p:cNvSpPr>
          <p:nvPr/>
        </p:nvSpPr>
        <p:spPr bwMode="auto">
          <a:xfrm flipH="1" flipV="1">
            <a:off x="3849688" y="2452688"/>
            <a:ext cx="449262" cy="777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28713" name="Text Box 41"/>
          <p:cNvSpPr txBox="1">
            <a:spLocks noChangeArrowheads="1"/>
          </p:cNvSpPr>
          <p:nvPr/>
        </p:nvSpPr>
        <p:spPr bwMode="auto">
          <a:xfrm>
            <a:off x="8092762" y="6421844"/>
            <a:ext cx="101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800" b="0" dirty="0">
                <a:latin typeface="Times New Roman" pitchFamily="18" charset="0"/>
                <a:cs typeface="Arial" charset="0"/>
              </a:rPr>
              <a:t>© </a:t>
            </a:r>
            <a:r>
              <a:rPr lang="en-GB" altLang="en-US" sz="1200" b="0" dirty="0">
                <a:latin typeface="Times New Roman" pitchFamily="18" charset="0"/>
                <a:cs typeface="Arial" charset="0"/>
              </a:rPr>
              <a:t>OCTEL</a:t>
            </a:r>
            <a:r>
              <a:rPr lang="en-GB" altLang="en-US" sz="800" b="0" dirty="0">
                <a:latin typeface="Times New Roman" pitchFamily="18" charset="0"/>
                <a:cs typeface="Arial" charset="0"/>
              </a:rPr>
              <a:t> 2003</a:t>
            </a:r>
          </a:p>
        </p:txBody>
      </p:sp>
      <p:pic>
        <p:nvPicPr>
          <p:cNvPr id="28714" name="Picture 42" descr="bs00508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375807"/>
            <a:ext cx="10668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5" name="Picture 43" descr="bs00554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727" y="5421619"/>
            <a:ext cx="6159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6" name="Text Box 44"/>
          <p:cNvSpPr txBox="1">
            <a:spLocks noChangeArrowheads="1"/>
          </p:cNvSpPr>
          <p:nvPr/>
        </p:nvSpPr>
        <p:spPr bwMode="auto">
          <a:xfrm>
            <a:off x="3777829" y="5949876"/>
            <a:ext cx="17704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pPr eaLnBrk="1" hangingPunct="1">
              <a:spcBef>
                <a:spcPct val="50000"/>
              </a:spcBef>
            </a:pPr>
            <a:r>
              <a:rPr lang="en-GB" altLang="en-US" sz="1800" dirty="0" smtClean="0">
                <a:effectLst>
                  <a:outerShdw blurRad="38100" dist="38100" dir="2700000" algn="tl">
                    <a:srgbClr val="000000">
                      <a:alpha val="43137"/>
                    </a:srgbClr>
                  </a:outerShdw>
                </a:effectLst>
                <a:cs typeface="Arial" charset="0"/>
              </a:rPr>
              <a:t>KNOWLEDGE </a:t>
            </a:r>
            <a:endParaRPr lang="en-GB" altLang="en-US" sz="1800" dirty="0">
              <a:effectLst>
                <a:outerShdw blurRad="38100" dist="38100" dir="2700000" algn="tl">
                  <a:srgbClr val="000000">
                    <a:alpha val="43137"/>
                  </a:srgbClr>
                </a:outerShdw>
              </a:effectLst>
              <a:cs typeface="Arial" charset="0"/>
            </a:endParaRPr>
          </a:p>
        </p:txBody>
      </p:sp>
      <p:sp>
        <p:nvSpPr>
          <p:cNvPr id="28717" name="Text Box 45"/>
          <p:cNvSpPr txBox="1">
            <a:spLocks noChangeArrowheads="1"/>
          </p:cNvSpPr>
          <p:nvPr/>
        </p:nvSpPr>
        <p:spPr bwMode="auto">
          <a:xfrm>
            <a:off x="4027916" y="1006475"/>
            <a:ext cx="114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pPr eaLnBrk="1" hangingPunct="1">
              <a:spcBef>
                <a:spcPct val="50000"/>
              </a:spcBef>
            </a:pPr>
            <a:r>
              <a:rPr lang="en-GB" altLang="en-US" sz="1800" dirty="0" smtClean="0">
                <a:solidFill>
                  <a:srgbClr val="FFFF00"/>
                </a:solidFill>
                <a:effectLst>
                  <a:outerShdw blurRad="38100" dist="38100" dir="2700000" algn="tl">
                    <a:srgbClr val="000000">
                      <a:alpha val="43137"/>
                    </a:srgbClr>
                  </a:outerShdw>
                </a:effectLst>
                <a:cs typeface="Arial" charset="0"/>
              </a:rPr>
              <a:t>MONEY</a:t>
            </a:r>
            <a:endParaRPr lang="en-GB" altLang="en-US" sz="1800" dirty="0">
              <a:solidFill>
                <a:srgbClr val="FFFF00"/>
              </a:solidFill>
              <a:effectLst>
                <a:outerShdw blurRad="38100" dist="38100" dir="2700000" algn="tl">
                  <a:srgbClr val="000000">
                    <a:alpha val="43137"/>
                  </a:srgbClr>
                </a:outerShdw>
              </a:effectLst>
              <a:cs typeface="Arial" charset="0"/>
            </a:endParaRPr>
          </a:p>
        </p:txBody>
      </p:sp>
      <p:sp>
        <p:nvSpPr>
          <p:cNvPr id="425006" name="AutoShape 46"/>
          <p:cNvSpPr>
            <a:spLocks noChangeArrowheads="1"/>
          </p:cNvSpPr>
          <p:nvPr/>
        </p:nvSpPr>
        <p:spPr bwMode="auto">
          <a:xfrm>
            <a:off x="7667625" y="1064676"/>
            <a:ext cx="933450" cy="5666859"/>
          </a:xfrm>
          <a:prstGeom prst="curvedLeftArrow">
            <a:avLst>
              <a:gd name="adj1" fmla="val 92966"/>
              <a:gd name="adj2" fmla="val 185931"/>
              <a:gd name="adj3" fmla="val 33333"/>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5007" name="Text Box 47"/>
          <p:cNvSpPr txBox="1">
            <a:spLocks noChangeArrowheads="1"/>
          </p:cNvSpPr>
          <p:nvPr/>
        </p:nvSpPr>
        <p:spPr bwMode="auto">
          <a:xfrm>
            <a:off x="7313549" y="3123049"/>
            <a:ext cx="186730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GB" altLang="en-US" sz="2200" dirty="0" smtClean="0">
                <a:solidFill>
                  <a:srgbClr val="FF6600"/>
                </a:solidFill>
                <a:effectLst>
                  <a:outerShdw blurRad="38100" dist="38100" dir="2700000" algn="tl">
                    <a:srgbClr val="000000"/>
                  </a:outerShdw>
                </a:effectLst>
              </a:rPr>
              <a:t>INFORMATION</a:t>
            </a:r>
          </a:p>
          <a:p>
            <a:pPr algn="ctr" eaLnBrk="1" hangingPunct="1">
              <a:defRPr/>
            </a:pPr>
            <a:r>
              <a:rPr lang="en-GB" altLang="en-US" sz="2200" dirty="0" smtClean="0">
                <a:solidFill>
                  <a:srgbClr val="FF6600"/>
                </a:solidFill>
                <a:effectLst>
                  <a:outerShdw blurRad="38100" dist="38100" dir="2700000" algn="tl">
                    <a:srgbClr val="000000"/>
                  </a:outerShdw>
                </a:effectLst>
              </a:rPr>
              <a:t> &amp;</a:t>
            </a:r>
          </a:p>
          <a:p>
            <a:pPr algn="ctr" eaLnBrk="1" hangingPunct="1">
              <a:defRPr/>
            </a:pPr>
            <a:r>
              <a:rPr lang="en-GB" altLang="en-US" sz="2200" dirty="0" smtClean="0">
                <a:solidFill>
                  <a:srgbClr val="FF6600"/>
                </a:solidFill>
                <a:effectLst>
                  <a:outerShdw blurRad="38100" dist="38100" dir="2700000" algn="tl">
                    <a:srgbClr val="000000"/>
                  </a:outerShdw>
                </a:effectLst>
              </a:rPr>
              <a:t>INVENTION</a:t>
            </a:r>
            <a:endParaRPr lang="en-GB" altLang="en-US" sz="2200" dirty="0">
              <a:solidFill>
                <a:srgbClr val="FF6600"/>
              </a:solidFill>
              <a:effectLst>
                <a:outerShdw blurRad="38100" dist="38100" dir="2700000" algn="tl">
                  <a:srgbClr val="000000"/>
                </a:outerShdw>
              </a:effectLst>
            </a:endParaRPr>
          </a:p>
        </p:txBody>
      </p:sp>
      <p:sp>
        <p:nvSpPr>
          <p:cNvPr id="49" name="Titre 1"/>
          <p:cNvSpPr>
            <a:spLocks noGrp="1"/>
          </p:cNvSpPr>
          <p:nvPr>
            <p:ph type="title"/>
          </p:nvPr>
        </p:nvSpPr>
        <p:spPr>
          <a:xfrm>
            <a:off x="2406371" y="-358196"/>
            <a:ext cx="8198406" cy="1325563"/>
          </a:xfrm>
        </p:spPr>
        <p:txBody>
          <a:bodyPr>
            <a:noAutofit/>
          </a:bodyPr>
          <a:lstStyle/>
          <a:p>
            <a:r>
              <a:rPr lang="en-US" sz="2400" b="0" dirty="0" smtClean="0">
                <a:solidFill>
                  <a:srgbClr val="00B050"/>
                </a:solidFill>
              </a:rPr>
              <a:t> </a:t>
            </a:r>
            <a:br>
              <a:rPr lang="en-US" sz="2400" b="0" dirty="0" smtClean="0">
                <a:solidFill>
                  <a:srgbClr val="00B050"/>
                </a:solidFill>
              </a:rPr>
            </a:br>
            <a:r>
              <a:rPr lang="en-US" sz="2400" b="0" dirty="0">
                <a:solidFill>
                  <a:srgbClr val="00B050"/>
                </a:solidFill>
              </a:rPr>
              <a:t/>
            </a:r>
            <a:br>
              <a:rPr lang="en-US" sz="2400" b="0" dirty="0">
                <a:solidFill>
                  <a:srgbClr val="00B050"/>
                </a:solidFill>
              </a:rPr>
            </a:br>
            <a:r>
              <a:rPr lang="en-US" sz="2400" b="0" dirty="0" smtClean="0">
                <a:solidFill>
                  <a:srgbClr val="00B050"/>
                </a:solidFill>
              </a:rPr>
              <a:t>“Innovation”: the situation 10 years ago</a:t>
            </a:r>
            <a:br>
              <a:rPr lang="en-US" sz="2400" b="0" dirty="0" smtClean="0">
                <a:solidFill>
                  <a:srgbClr val="00B050"/>
                </a:solidFill>
              </a:rPr>
            </a:br>
            <a:endParaRPr lang="fr-FR" sz="2400" b="0" dirty="0">
              <a:solidFill>
                <a:srgbClr val="00B050"/>
              </a:solidFill>
            </a:endParaRPr>
          </a:p>
        </p:txBody>
      </p:sp>
      <p:sp>
        <p:nvSpPr>
          <p:cNvPr id="3" name="TextBox 2"/>
          <p:cNvSpPr txBox="1"/>
          <p:nvPr/>
        </p:nvSpPr>
        <p:spPr>
          <a:xfrm>
            <a:off x="0" y="5862008"/>
            <a:ext cx="914400" cy="914400"/>
          </a:xfrm>
          <a:prstGeom prst="rect">
            <a:avLst/>
          </a:prstGeom>
        </p:spPr>
        <p:txBody>
          <a:bodyPr vert="horz" wrap="none" lIns="91440" tIns="45720" rIns="91440" bIns="45720" rtlCol="0" anchor="b">
            <a:noAutofit/>
          </a:bodyPr>
          <a:lstStyle/>
          <a:p>
            <a:r>
              <a:rPr lang="en-GB" sz="2400" dirty="0" smtClean="0">
                <a:solidFill>
                  <a:srgbClr val="FF0000"/>
                </a:solidFill>
              </a:rPr>
              <a:t> </a:t>
            </a:r>
          </a:p>
          <a:p>
            <a:r>
              <a:rPr lang="en-GB" sz="2400" dirty="0" smtClean="0">
                <a:solidFill>
                  <a:srgbClr val="FF0000"/>
                </a:solidFill>
              </a:rPr>
              <a:t>“Research</a:t>
            </a:r>
            <a:r>
              <a:rPr lang="en-GB" sz="2000" dirty="0" smtClean="0">
                <a:solidFill>
                  <a:srgbClr val="FF0000"/>
                </a:solidFill>
              </a:rPr>
              <a:t> and</a:t>
            </a:r>
          </a:p>
          <a:p>
            <a:r>
              <a:rPr lang="en-GB" sz="2400" dirty="0" smtClean="0">
                <a:solidFill>
                  <a:srgbClr val="FF0000"/>
                </a:solidFill>
              </a:rPr>
              <a:t>Development  is </a:t>
            </a:r>
          </a:p>
          <a:p>
            <a:r>
              <a:rPr lang="en-GB" sz="2400" dirty="0" smtClean="0">
                <a:solidFill>
                  <a:srgbClr val="FF0000"/>
                </a:solidFill>
              </a:rPr>
              <a:t>all about turning </a:t>
            </a:r>
          </a:p>
          <a:p>
            <a:r>
              <a:rPr lang="en-GB" sz="2400" dirty="0" smtClean="0">
                <a:solidFill>
                  <a:srgbClr val="FF0000"/>
                </a:solidFill>
              </a:rPr>
              <a:t>MONEY into KNOWLEDGE”</a:t>
            </a:r>
          </a:p>
        </p:txBody>
      </p:sp>
      <p:sp>
        <p:nvSpPr>
          <p:cNvPr id="4" name="TextBox 3"/>
          <p:cNvSpPr txBox="1"/>
          <p:nvPr/>
        </p:nvSpPr>
        <p:spPr>
          <a:xfrm>
            <a:off x="769030" y="1150627"/>
            <a:ext cx="914400" cy="914400"/>
          </a:xfrm>
          <a:prstGeom prst="rect">
            <a:avLst/>
          </a:prstGeom>
        </p:spPr>
        <p:txBody>
          <a:bodyPr vert="horz" wrap="none" lIns="91440" tIns="45720" rIns="91440" bIns="45720" rtlCol="0" anchor="b">
            <a:normAutofit fontScale="92500" lnSpcReduction="20000"/>
          </a:bodyPr>
          <a:lstStyle/>
          <a:p>
            <a:pPr algn="ctr"/>
            <a:r>
              <a:rPr lang="en-GB" sz="2400" b="1" dirty="0" smtClean="0"/>
              <a:t>The so-called </a:t>
            </a:r>
          </a:p>
          <a:p>
            <a:pPr algn="ctr"/>
            <a:r>
              <a:rPr lang="en-GB" sz="2400" b="1" dirty="0" smtClean="0"/>
              <a:t>“INNOVATION </a:t>
            </a:r>
          </a:p>
          <a:p>
            <a:pPr algn="ctr"/>
            <a:r>
              <a:rPr lang="en-GB" sz="2400" b="1" dirty="0" smtClean="0"/>
              <a:t>WHEEL”</a:t>
            </a:r>
          </a:p>
        </p:txBody>
      </p:sp>
      <p:sp>
        <p:nvSpPr>
          <p:cNvPr id="5" name="TextBox 4"/>
          <p:cNvSpPr txBox="1"/>
          <p:nvPr/>
        </p:nvSpPr>
        <p:spPr>
          <a:xfrm>
            <a:off x="6832374" y="1439362"/>
            <a:ext cx="914400" cy="914400"/>
          </a:xfrm>
          <a:prstGeom prst="rect">
            <a:avLst/>
          </a:prstGeom>
        </p:spPr>
        <p:txBody>
          <a:bodyPr vert="horz" wrap="none" lIns="91440" tIns="45720" rIns="91440" bIns="45720" rtlCol="0" anchor="b">
            <a:normAutofit/>
          </a:bodyPr>
          <a:lstStyle/>
          <a:p>
            <a:r>
              <a:rPr lang="en-GB" dirty="0" smtClean="0"/>
              <a:t>*TRL 1 to 6</a:t>
            </a:r>
          </a:p>
        </p:txBody>
      </p:sp>
      <p:sp>
        <p:nvSpPr>
          <p:cNvPr id="6" name="TextBox 5"/>
          <p:cNvSpPr txBox="1"/>
          <p:nvPr/>
        </p:nvSpPr>
        <p:spPr>
          <a:xfrm>
            <a:off x="4977153" y="5879171"/>
            <a:ext cx="914400" cy="914400"/>
          </a:xfrm>
          <a:prstGeom prst="rect">
            <a:avLst/>
          </a:prstGeom>
        </p:spPr>
        <p:txBody>
          <a:bodyPr vert="horz" wrap="none" lIns="91440" tIns="45720" rIns="91440" bIns="45720" rtlCol="0" anchor="b">
            <a:normAutofit/>
          </a:bodyPr>
          <a:lstStyle/>
          <a:p>
            <a:r>
              <a:rPr lang="en-GB" sz="1400" dirty="0" smtClean="0"/>
              <a:t>*TRL = Technology Readiness Level</a:t>
            </a:r>
          </a:p>
        </p:txBody>
      </p:sp>
      <p:sp>
        <p:nvSpPr>
          <p:cNvPr id="57" name="TextBox 56"/>
          <p:cNvSpPr txBox="1"/>
          <p:nvPr/>
        </p:nvSpPr>
        <p:spPr>
          <a:xfrm>
            <a:off x="6505574" y="5035476"/>
            <a:ext cx="914400" cy="914400"/>
          </a:xfrm>
          <a:prstGeom prst="rect">
            <a:avLst/>
          </a:prstGeom>
        </p:spPr>
        <p:txBody>
          <a:bodyPr vert="horz" wrap="none" lIns="91440" tIns="45720" rIns="91440" bIns="45720" rtlCol="0" anchor="b">
            <a:normAutofit/>
          </a:bodyPr>
          <a:lstStyle/>
          <a:p>
            <a:r>
              <a:rPr lang="en-GB" dirty="0" smtClean="0"/>
              <a:t>*TRL 5 to 7</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4" name="Oval 4"/>
          <p:cNvSpPr>
            <a:spLocks noChangeArrowheads="1"/>
          </p:cNvSpPr>
          <p:nvPr/>
        </p:nvSpPr>
        <p:spPr bwMode="auto">
          <a:xfrm>
            <a:off x="1648619" y="1006476"/>
            <a:ext cx="5771355" cy="5553868"/>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28677" name="Oval 5"/>
          <p:cNvSpPr>
            <a:spLocks noChangeArrowheads="1"/>
          </p:cNvSpPr>
          <p:nvPr/>
        </p:nvSpPr>
        <p:spPr bwMode="auto">
          <a:xfrm>
            <a:off x="2206171" y="1480456"/>
            <a:ext cx="4630058" cy="44983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pPr algn="ctr"/>
            <a:endParaRPr lang="en-US" altLang="en-US" sz="1600" b="0">
              <a:latin typeface="Times New Roman" pitchFamily="18" charset="0"/>
              <a:cs typeface="Arial" charset="0"/>
            </a:endParaRPr>
          </a:p>
        </p:txBody>
      </p:sp>
      <p:sp>
        <p:nvSpPr>
          <p:cNvPr id="424966" name="Text Box 6"/>
          <p:cNvSpPr txBox="1">
            <a:spLocks noChangeArrowheads="1"/>
          </p:cNvSpPr>
          <p:nvPr/>
        </p:nvSpPr>
        <p:spPr bwMode="auto">
          <a:xfrm>
            <a:off x="5101999" y="1150627"/>
            <a:ext cx="2644775"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GB" altLang="en-US" sz="1700" dirty="0">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R</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 E</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S</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E</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 A</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               R</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               C</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6600"/>
                </a:solidFill>
                <a:effectLst>
                  <a:outerShdw blurRad="38100" dist="38100" dir="2700000" algn="tl">
                    <a:srgbClr val="000000"/>
                  </a:outerShdw>
                </a:effectLst>
                <a:latin typeface="Times New Roman" pitchFamily="18" charset="0"/>
                <a:cs typeface="Arial" charset="0"/>
              </a:rPr>
              <a:t>               H</a:t>
            </a:r>
            <a:endParaRPr lang="en-GB" altLang="en-US" sz="1700" dirty="0">
              <a:solidFill>
                <a:srgbClr val="FF66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6600"/>
                </a:solidFill>
                <a:effectLst>
                  <a:outerShdw blurRad="38100" dist="38100" dir="2700000" algn="tl">
                    <a:srgbClr val="000000"/>
                  </a:outerShdw>
                </a:effectLst>
                <a:latin typeface="Times New Roman" pitchFamily="18" charset="0"/>
                <a:cs typeface="Arial" charset="0"/>
              </a:rPr>
              <a:t>  </a:t>
            </a:r>
          </a:p>
        </p:txBody>
      </p:sp>
      <p:sp>
        <p:nvSpPr>
          <p:cNvPr id="424967" name="Text Box 7"/>
          <p:cNvSpPr txBox="1">
            <a:spLocks noChangeArrowheads="1"/>
          </p:cNvSpPr>
          <p:nvPr/>
        </p:nvSpPr>
        <p:spPr bwMode="auto">
          <a:xfrm>
            <a:off x="4644499" y="3590300"/>
            <a:ext cx="5338100"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D</a:t>
            </a:r>
          </a:p>
          <a:p>
            <a:pPr>
              <a:defRPr/>
            </a:pP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E</a:t>
            </a:r>
            <a:endPar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endParaRPr>
          </a:p>
          <a:p>
            <a:pPr>
              <a:defRPr/>
            </a:pPr>
            <a:r>
              <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rPr>
              <a:t>                        </a:t>
            </a: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V</a:t>
            </a:r>
            <a:endPar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endParaRPr>
          </a:p>
          <a:p>
            <a:pPr>
              <a:defRPr/>
            </a:pPr>
            <a:r>
              <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rPr>
              <a:t>                         </a:t>
            </a: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E</a:t>
            </a:r>
            <a:endPar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endParaRPr>
          </a:p>
          <a:p>
            <a:pPr>
              <a:defRPr/>
            </a:pPr>
            <a:r>
              <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rPr>
              <a:t>                      </a:t>
            </a: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L</a:t>
            </a:r>
            <a:endPar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endParaRPr>
          </a:p>
          <a:p>
            <a:pPr>
              <a:defRPr/>
            </a:pPr>
            <a:r>
              <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rPr>
              <a:t>                 </a:t>
            </a: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O</a:t>
            </a:r>
            <a:endPar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endParaRPr>
          </a:p>
          <a:p>
            <a:pPr>
              <a:defRPr/>
            </a:pPr>
            <a:r>
              <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rPr>
              <a:t>          </a:t>
            </a: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P</a:t>
            </a:r>
          </a:p>
          <a:p>
            <a:pPr>
              <a:defRPr/>
            </a:pP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M</a:t>
            </a:r>
          </a:p>
          <a:p>
            <a:pPr>
              <a:defRPr/>
            </a:pP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E</a:t>
            </a:r>
          </a:p>
          <a:p>
            <a:pPr>
              <a:defRPr/>
            </a:pP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N  </a:t>
            </a:r>
          </a:p>
          <a:p>
            <a:pPr>
              <a:defRPr/>
            </a:pPr>
            <a:r>
              <a:rPr lang="en-GB" altLang="en-US" sz="1700" b="1" dirty="0" smtClean="0">
                <a:solidFill>
                  <a:schemeClr val="tx2"/>
                </a:solidFill>
                <a:effectLst>
                  <a:outerShdw blurRad="38100" dist="38100" dir="2700000" algn="tl">
                    <a:srgbClr val="000000">
                      <a:alpha val="43137"/>
                    </a:srgbClr>
                  </a:outerShdw>
                </a:effectLst>
                <a:latin typeface="Times New Roman" pitchFamily="18" charset="0"/>
                <a:cs typeface="Arial" charset="0"/>
              </a:rPr>
              <a:t>  T</a:t>
            </a:r>
            <a:endParaRPr lang="en-GB" altLang="en-US" sz="1700" b="1" dirty="0">
              <a:solidFill>
                <a:schemeClr val="tx2"/>
              </a:solidFill>
              <a:effectLst>
                <a:outerShdw blurRad="38100" dist="38100" dir="2700000" algn="tl">
                  <a:srgbClr val="000000">
                    <a:alpha val="43137"/>
                  </a:srgbClr>
                </a:outerShdw>
              </a:effectLst>
              <a:latin typeface="Times New Roman" pitchFamily="18" charset="0"/>
              <a:cs typeface="Arial" charset="0"/>
            </a:endParaRPr>
          </a:p>
        </p:txBody>
      </p:sp>
      <p:sp>
        <p:nvSpPr>
          <p:cNvPr id="424968" name="Text Box 8"/>
          <p:cNvSpPr txBox="1">
            <a:spLocks noChangeArrowheads="1"/>
          </p:cNvSpPr>
          <p:nvPr/>
        </p:nvSpPr>
        <p:spPr bwMode="auto">
          <a:xfrm>
            <a:off x="1226230" y="1322304"/>
            <a:ext cx="3036888" cy="453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GB" altLang="en-US" sz="1700" b="0" dirty="0">
                <a:solidFill>
                  <a:srgbClr val="FFFF00"/>
                </a:solidFill>
                <a:latin typeface="Times New Roman" pitchFamily="18" charset="0"/>
                <a:cs typeface="Arial" charset="0"/>
              </a:rPr>
              <a:t>                                </a:t>
            </a:r>
            <a:r>
              <a:rPr lang="en-GB" altLang="en-US" sz="1700" b="0" dirty="0" smtClean="0">
                <a:solidFill>
                  <a:srgbClr val="FFFF00"/>
                </a:solidFill>
                <a:latin typeface="Times New Roman" pitchFamily="18" charset="0"/>
                <a:cs typeface="Arial" charset="0"/>
              </a:rPr>
              <a:t>   </a:t>
            </a:r>
            <a:r>
              <a:rPr lang="en-GB" altLang="en-US" sz="1700" dirty="0">
                <a:solidFill>
                  <a:srgbClr val="FFFF00"/>
                </a:solidFill>
                <a:effectLst>
                  <a:outerShdw blurRad="38100" dist="38100" dir="2700000" algn="tl">
                    <a:srgbClr val="000000"/>
                  </a:outerShdw>
                </a:effectLst>
                <a:latin typeface="Times New Roman" pitchFamily="18" charset="0"/>
                <a:cs typeface="Arial" charset="0"/>
              </a:rPr>
              <a:t>C</a:t>
            </a: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O</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M</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M</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E</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R</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C</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I </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A</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L</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I</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S</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A</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T</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I</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O</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a:p>
            <a:pPr>
              <a:defRPr/>
            </a:pPr>
            <a:r>
              <a:rPr lang="en-GB" altLang="en-US" sz="1700" dirty="0">
                <a:solidFill>
                  <a:srgbClr val="FFFF00"/>
                </a:solidFill>
                <a:effectLst>
                  <a:outerShdw blurRad="38100" dist="38100" dir="2700000" algn="tl">
                    <a:srgbClr val="000000"/>
                  </a:outerShdw>
                </a:effectLst>
                <a:latin typeface="Times New Roman" pitchFamily="18" charset="0"/>
                <a:cs typeface="Arial" charset="0"/>
              </a:rPr>
              <a:t>                    </a:t>
            </a:r>
            <a:r>
              <a:rPr lang="en-GB" altLang="en-US" sz="1700" dirty="0" smtClean="0">
                <a:solidFill>
                  <a:srgbClr val="FFFF00"/>
                </a:solidFill>
                <a:effectLst>
                  <a:outerShdw blurRad="38100" dist="38100" dir="2700000" algn="tl">
                    <a:srgbClr val="000000"/>
                  </a:outerShdw>
                </a:effectLst>
                <a:latin typeface="Times New Roman" pitchFamily="18" charset="0"/>
                <a:cs typeface="Arial" charset="0"/>
              </a:rPr>
              <a:t>         N</a:t>
            </a:r>
            <a:endParaRPr lang="en-GB" altLang="en-US" sz="1700" dirty="0">
              <a:solidFill>
                <a:srgbClr val="FFFF00"/>
              </a:solidFill>
              <a:effectLst>
                <a:outerShdw blurRad="38100" dist="38100" dir="2700000" algn="tl">
                  <a:srgbClr val="000000"/>
                </a:outerShdw>
              </a:effectLst>
              <a:latin typeface="Times New Roman" pitchFamily="18" charset="0"/>
              <a:cs typeface="Arial" charset="0"/>
            </a:endParaRPr>
          </a:p>
        </p:txBody>
      </p:sp>
      <p:sp>
        <p:nvSpPr>
          <p:cNvPr id="28681" name="Oval 9"/>
          <p:cNvSpPr>
            <a:spLocks noChangeArrowheads="1"/>
          </p:cNvSpPr>
          <p:nvPr/>
        </p:nvSpPr>
        <p:spPr bwMode="auto">
          <a:xfrm>
            <a:off x="2867025" y="2123520"/>
            <a:ext cx="3276599" cy="312475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pPr algn="ctr"/>
            <a:endParaRPr lang="en-US" altLang="en-US" sz="2400" b="0">
              <a:latin typeface="Times New Roman" pitchFamily="18" charset="0"/>
              <a:cs typeface="Arial" charset="0"/>
            </a:endParaRPr>
          </a:p>
        </p:txBody>
      </p:sp>
      <p:sp>
        <p:nvSpPr>
          <p:cNvPr id="28682" name="Text Box 10"/>
          <p:cNvSpPr txBox="1">
            <a:spLocks noChangeArrowheads="1"/>
          </p:cNvSpPr>
          <p:nvPr/>
        </p:nvSpPr>
        <p:spPr bwMode="auto">
          <a:xfrm rot="-4474653">
            <a:off x="4555331" y="2445544"/>
            <a:ext cx="4048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Idea</a:t>
            </a:r>
          </a:p>
        </p:txBody>
      </p:sp>
      <p:sp>
        <p:nvSpPr>
          <p:cNvPr id="28683" name="Text Box 11"/>
          <p:cNvSpPr txBox="1">
            <a:spLocks noChangeArrowheads="1"/>
          </p:cNvSpPr>
          <p:nvPr/>
        </p:nvSpPr>
        <p:spPr bwMode="auto">
          <a:xfrm rot="-3357098">
            <a:off x="4905376" y="2716212"/>
            <a:ext cx="609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Concept</a:t>
            </a:r>
          </a:p>
        </p:txBody>
      </p:sp>
      <p:sp>
        <p:nvSpPr>
          <p:cNvPr id="28684" name="Text Box 12"/>
          <p:cNvSpPr txBox="1">
            <a:spLocks noChangeArrowheads="1"/>
          </p:cNvSpPr>
          <p:nvPr/>
        </p:nvSpPr>
        <p:spPr bwMode="auto">
          <a:xfrm rot="-2084203">
            <a:off x="5151438" y="3068638"/>
            <a:ext cx="6778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Prototype</a:t>
            </a:r>
          </a:p>
        </p:txBody>
      </p:sp>
      <p:sp>
        <p:nvSpPr>
          <p:cNvPr id="28685" name="Text Box 13"/>
          <p:cNvSpPr txBox="1">
            <a:spLocks noChangeArrowheads="1"/>
          </p:cNvSpPr>
          <p:nvPr/>
        </p:nvSpPr>
        <p:spPr bwMode="auto">
          <a:xfrm rot="586958">
            <a:off x="5397500" y="3644900"/>
            <a:ext cx="5794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Product</a:t>
            </a:r>
          </a:p>
        </p:txBody>
      </p:sp>
      <p:sp>
        <p:nvSpPr>
          <p:cNvPr id="28686" name="Text Box 14"/>
          <p:cNvSpPr txBox="1">
            <a:spLocks noChangeArrowheads="1"/>
          </p:cNvSpPr>
          <p:nvPr/>
        </p:nvSpPr>
        <p:spPr bwMode="auto">
          <a:xfrm rot="868375">
            <a:off x="5375275" y="3927475"/>
            <a:ext cx="566738"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Service</a:t>
            </a:r>
          </a:p>
        </p:txBody>
      </p:sp>
      <p:sp>
        <p:nvSpPr>
          <p:cNvPr id="28687" name="Text Box 15"/>
          <p:cNvSpPr txBox="1">
            <a:spLocks noChangeArrowheads="1"/>
          </p:cNvSpPr>
          <p:nvPr/>
        </p:nvSpPr>
        <p:spPr bwMode="auto">
          <a:xfrm rot="2508034">
            <a:off x="5165725" y="4203700"/>
            <a:ext cx="5730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Process</a:t>
            </a:r>
          </a:p>
        </p:txBody>
      </p:sp>
      <p:sp>
        <p:nvSpPr>
          <p:cNvPr id="28688" name="Text Box 16"/>
          <p:cNvSpPr txBox="1">
            <a:spLocks noChangeArrowheads="1"/>
          </p:cNvSpPr>
          <p:nvPr/>
        </p:nvSpPr>
        <p:spPr bwMode="auto">
          <a:xfrm rot="4044307">
            <a:off x="5033170" y="4498181"/>
            <a:ext cx="4365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Regs</a:t>
            </a:r>
          </a:p>
        </p:txBody>
      </p:sp>
      <p:sp>
        <p:nvSpPr>
          <p:cNvPr id="28689" name="Text Box 17"/>
          <p:cNvSpPr txBox="1">
            <a:spLocks noChangeArrowheads="1"/>
          </p:cNvSpPr>
          <p:nvPr/>
        </p:nvSpPr>
        <p:spPr bwMode="auto">
          <a:xfrm rot="5200217">
            <a:off x="4622006" y="4528344"/>
            <a:ext cx="550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Market</a:t>
            </a:r>
          </a:p>
        </p:txBody>
      </p:sp>
      <p:sp>
        <p:nvSpPr>
          <p:cNvPr id="28690" name="Text Box 18"/>
          <p:cNvSpPr txBox="1">
            <a:spLocks noChangeArrowheads="1"/>
          </p:cNvSpPr>
          <p:nvPr/>
        </p:nvSpPr>
        <p:spPr bwMode="auto">
          <a:xfrm rot="7626188">
            <a:off x="3681413" y="4410075"/>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Manufacture</a:t>
            </a:r>
          </a:p>
        </p:txBody>
      </p:sp>
      <p:sp>
        <p:nvSpPr>
          <p:cNvPr id="28691" name="Text Box 19"/>
          <p:cNvSpPr txBox="1">
            <a:spLocks noChangeArrowheads="1"/>
          </p:cNvSpPr>
          <p:nvPr/>
        </p:nvSpPr>
        <p:spPr bwMode="auto">
          <a:xfrm rot="9007817">
            <a:off x="3311525" y="3944938"/>
            <a:ext cx="552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Market</a:t>
            </a:r>
          </a:p>
        </p:txBody>
      </p:sp>
      <p:sp>
        <p:nvSpPr>
          <p:cNvPr id="28692" name="Text Box 20"/>
          <p:cNvSpPr txBox="1">
            <a:spLocks noChangeArrowheads="1"/>
          </p:cNvSpPr>
          <p:nvPr/>
        </p:nvSpPr>
        <p:spPr bwMode="auto">
          <a:xfrm rot="-10074025">
            <a:off x="3149600" y="3359150"/>
            <a:ext cx="4524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Sales</a:t>
            </a:r>
          </a:p>
        </p:txBody>
      </p:sp>
      <p:sp>
        <p:nvSpPr>
          <p:cNvPr id="28693" name="Text Box 21"/>
          <p:cNvSpPr txBox="1">
            <a:spLocks noChangeArrowheads="1"/>
          </p:cNvSpPr>
          <p:nvPr/>
        </p:nvSpPr>
        <p:spPr bwMode="auto">
          <a:xfrm rot="-9063510">
            <a:off x="3316288" y="2886075"/>
            <a:ext cx="796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Distribution</a:t>
            </a:r>
          </a:p>
        </p:txBody>
      </p:sp>
      <p:sp>
        <p:nvSpPr>
          <p:cNvPr id="28694" name="Text Box 22"/>
          <p:cNvSpPr txBox="1">
            <a:spLocks noChangeArrowheads="1"/>
          </p:cNvSpPr>
          <p:nvPr/>
        </p:nvSpPr>
        <p:spPr bwMode="auto">
          <a:xfrm rot="-6927820">
            <a:off x="3851275" y="2530475"/>
            <a:ext cx="676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1000" b="0">
                <a:latin typeface="Times New Roman" pitchFamily="18" charset="0"/>
                <a:cs typeface="Arial" charset="0"/>
              </a:rPr>
              <a:t>Customer</a:t>
            </a:r>
          </a:p>
        </p:txBody>
      </p:sp>
      <p:sp>
        <p:nvSpPr>
          <p:cNvPr id="424983" name="Oval 23"/>
          <p:cNvSpPr>
            <a:spLocks noChangeArrowheads="1"/>
          </p:cNvSpPr>
          <p:nvPr/>
        </p:nvSpPr>
        <p:spPr bwMode="auto">
          <a:xfrm>
            <a:off x="4038600" y="3200400"/>
            <a:ext cx="1095375" cy="10429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GB" altLang="en-US" sz="1400" dirty="0" smtClean="0">
                <a:solidFill>
                  <a:srgbClr val="0000CC"/>
                </a:solidFill>
                <a:effectLst>
                  <a:outerShdw blurRad="38100" dist="38100" dir="2700000" algn="tl">
                    <a:srgbClr val="000000"/>
                  </a:outerShdw>
                </a:effectLst>
                <a:cs typeface="Arial" charset="0"/>
              </a:rPr>
              <a:t>SAFER</a:t>
            </a:r>
          </a:p>
          <a:p>
            <a:pPr algn="ctr">
              <a:defRPr/>
            </a:pPr>
            <a:r>
              <a:rPr lang="en-GB" altLang="en-US" sz="1400" dirty="0" smtClean="0">
                <a:solidFill>
                  <a:srgbClr val="0000CC"/>
                </a:solidFill>
                <a:effectLst>
                  <a:outerShdw blurRad="38100" dist="38100" dir="2700000" algn="tl">
                    <a:srgbClr val="000000"/>
                  </a:outerShdw>
                </a:effectLst>
                <a:cs typeface="Arial" charset="0"/>
              </a:rPr>
              <a:t>FASTER</a:t>
            </a:r>
            <a:endParaRPr lang="en-GB" altLang="en-US" sz="1400" dirty="0">
              <a:solidFill>
                <a:srgbClr val="0000CC"/>
              </a:solidFill>
              <a:effectLst>
                <a:outerShdw blurRad="38100" dist="38100" dir="2700000" algn="tl">
                  <a:srgbClr val="000000"/>
                </a:outerShdw>
              </a:effectLst>
              <a:cs typeface="Arial" charset="0"/>
            </a:endParaRPr>
          </a:p>
          <a:p>
            <a:pPr algn="ctr">
              <a:defRPr/>
            </a:pPr>
            <a:r>
              <a:rPr lang="en-GB" altLang="en-US" sz="1400" dirty="0">
                <a:solidFill>
                  <a:srgbClr val="0000CC"/>
                </a:solidFill>
                <a:effectLst>
                  <a:outerShdw blurRad="38100" dist="38100" dir="2700000" algn="tl">
                    <a:srgbClr val="000000"/>
                  </a:outerShdw>
                </a:effectLst>
                <a:cs typeface="Arial" charset="0"/>
              </a:rPr>
              <a:t>BETTER</a:t>
            </a:r>
          </a:p>
          <a:p>
            <a:pPr algn="ctr">
              <a:defRPr/>
            </a:pPr>
            <a:r>
              <a:rPr lang="en-GB" altLang="en-US" sz="1400" dirty="0">
                <a:solidFill>
                  <a:srgbClr val="0000CC"/>
                </a:solidFill>
                <a:effectLst>
                  <a:outerShdw blurRad="38100" dist="38100" dir="2700000" algn="tl">
                    <a:srgbClr val="000000"/>
                  </a:outerShdw>
                </a:effectLst>
                <a:cs typeface="Arial" charset="0"/>
              </a:rPr>
              <a:t>CHEAPER</a:t>
            </a:r>
          </a:p>
        </p:txBody>
      </p:sp>
      <p:sp>
        <p:nvSpPr>
          <p:cNvPr id="424984" name="Line 24"/>
          <p:cNvSpPr>
            <a:spLocks noChangeShapeType="1"/>
          </p:cNvSpPr>
          <p:nvPr/>
        </p:nvSpPr>
        <p:spPr bwMode="auto">
          <a:xfrm>
            <a:off x="4557713" y="1685925"/>
            <a:ext cx="1587" cy="1454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85" name="Line 25"/>
          <p:cNvSpPr>
            <a:spLocks noChangeShapeType="1"/>
          </p:cNvSpPr>
          <p:nvPr/>
        </p:nvSpPr>
        <p:spPr bwMode="auto">
          <a:xfrm>
            <a:off x="4583113" y="4195763"/>
            <a:ext cx="1587"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86" name="Line 26"/>
          <p:cNvSpPr>
            <a:spLocks noChangeShapeType="1"/>
          </p:cNvSpPr>
          <p:nvPr/>
        </p:nvSpPr>
        <p:spPr bwMode="auto">
          <a:xfrm>
            <a:off x="5135563" y="3656013"/>
            <a:ext cx="1571625"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87" name="Line 27"/>
          <p:cNvSpPr>
            <a:spLocks noChangeShapeType="1"/>
          </p:cNvSpPr>
          <p:nvPr/>
        </p:nvSpPr>
        <p:spPr bwMode="auto">
          <a:xfrm flipV="1">
            <a:off x="4775200" y="2486025"/>
            <a:ext cx="407988" cy="706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88" name="Line 28"/>
          <p:cNvSpPr>
            <a:spLocks noChangeShapeType="1"/>
          </p:cNvSpPr>
          <p:nvPr/>
        </p:nvSpPr>
        <p:spPr bwMode="auto">
          <a:xfrm flipV="1">
            <a:off x="5019675" y="2765425"/>
            <a:ext cx="581025" cy="581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89" name="Line 29"/>
          <p:cNvSpPr>
            <a:spLocks noChangeShapeType="1"/>
          </p:cNvSpPr>
          <p:nvPr/>
        </p:nvSpPr>
        <p:spPr bwMode="auto">
          <a:xfrm>
            <a:off x="5122863" y="3784600"/>
            <a:ext cx="844550" cy="2270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0" name="Line 30"/>
          <p:cNvSpPr>
            <a:spLocks noChangeShapeType="1"/>
          </p:cNvSpPr>
          <p:nvPr/>
        </p:nvSpPr>
        <p:spPr bwMode="auto">
          <a:xfrm>
            <a:off x="5059363" y="3951288"/>
            <a:ext cx="704850" cy="398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1" name="Line 31"/>
          <p:cNvSpPr>
            <a:spLocks noChangeShapeType="1"/>
          </p:cNvSpPr>
          <p:nvPr/>
        </p:nvSpPr>
        <p:spPr bwMode="auto">
          <a:xfrm>
            <a:off x="4968875" y="4067175"/>
            <a:ext cx="579438" cy="579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2" name="Line 32"/>
          <p:cNvSpPr>
            <a:spLocks noChangeShapeType="1"/>
          </p:cNvSpPr>
          <p:nvPr/>
        </p:nvSpPr>
        <p:spPr bwMode="auto">
          <a:xfrm>
            <a:off x="4814888" y="4144963"/>
            <a:ext cx="320675" cy="752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3" name="Line 33"/>
          <p:cNvSpPr>
            <a:spLocks noChangeShapeType="1"/>
          </p:cNvSpPr>
          <p:nvPr/>
        </p:nvSpPr>
        <p:spPr bwMode="auto">
          <a:xfrm flipH="1">
            <a:off x="3527425" y="4029075"/>
            <a:ext cx="642938" cy="6429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4" name="Line 34"/>
          <p:cNvSpPr>
            <a:spLocks noChangeShapeType="1"/>
          </p:cNvSpPr>
          <p:nvPr/>
        </p:nvSpPr>
        <p:spPr bwMode="auto">
          <a:xfrm flipH="1">
            <a:off x="2973388" y="3770313"/>
            <a:ext cx="108108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5" name="Line 35"/>
          <p:cNvSpPr>
            <a:spLocks noChangeShapeType="1"/>
          </p:cNvSpPr>
          <p:nvPr/>
        </p:nvSpPr>
        <p:spPr bwMode="auto">
          <a:xfrm flipH="1" flipV="1">
            <a:off x="3167063" y="3065463"/>
            <a:ext cx="1003300" cy="268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4996" name="Line 36"/>
          <p:cNvSpPr>
            <a:spLocks noChangeShapeType="1"/>
          </p:cNvSpPr>
          <p:nvPr/>
        </p:nvSpPr>
        <p:spPr bwMode="auto">
          <a:xfrm flipH="1" flipV="1">
            <a:off x="3849688" y="2452688"/>
            <a:ext cx="449262" cy="777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28713" name="Text Box 41"/>
          <p:cNvSpPr txBox="1">
            <a:spLocks noChangeArrowheads="1"/>
          </p:cNvSpPr>
          <p:nvPr/>
        </p:nvSpPr>
        <p:spPr bwMode="auto">
          <a:xfrm>
            <a:off x="8092762" y="6421844"/>
            <a:ext cx="101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r>
              <a:rPr lang="en-GB" altLang="en-US" sz="800" b="0" dirty="0">
                <a:latin typeface="Times New Roman" pitchFamily="18" charset="0"/>
                <a:cs typeface="Arial" charset="0"/>
              </a:rPr>
              <a:t>© </a:t>
            </a:r>
            <a:r>
              <a:rPr lang="en-GB" altLang="en-US" sz="1200" b="0" dirty="0">
                <a:latin typeface="Times New Roman" pitchFamily="18" charset="0"/>
                <a:cs typeface="Arial" charset="0"/>
              </a:rPr>
              <a:t>OCTEL</a:t>
            </a:r>
            <a:r>
              <a:rPr lang="en-GB" altLang="en-US" sz="800" b="0" dirty="0">
                <a:latin typeface="Times New Roman" pitchFamily="18" charset="0"/>
                <a:cs typeface="Arial" charset="0"/>
              </a:rPr>
              <a:t> 2003</a:t>
            </a:r>
          </a:p>
        </p:txBody>
      </p:sp>
      <p:pic>
        <p:nvPicPr>
          <p:cNvPr id="28714" name="Picture 42" descr="bs00508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375807"/>
            <a:ext cx="10668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5" name="Picture 43" descr="bs00554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727" y="5421619"/>
            <a:ext cx="6159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6" name="Text Box 44"/>
          <p:cNvSpPr txBox="1">
            <a:spLocks noChangeArrowheads="1"/>
          </p:cNvSpPr>
          <p:nvPr/>
        </p:nvSpPr>
        <p:spPr bwMode="auto">
          <a:xfrm>
            <a:off x="3777829" y="5949876"/>
            <a:ext cx="17704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pPr eaLnBrk="1" hangingPunct="1">
              <a:spcBef>
                <a:spcPct val="50000"/>
              </a:spcBef>
            </a:pPr>
            <a:r>
              <a:rPr lang="en-GB" altLang="en-US" sz="1800" dirty="0" smtClean="0">
                <a:effectLst>
                  <a:outerShdw blurRad="38100" dist="38100" dir="2700000" algn="tl">
                    <a:srgbClr val="000000">
                      <a:alpha val="43137"/>
                    </a:srgbClr>
                  </a:outerShdw>
                </a:effectLst>
                <a:cs typeface="Arial" charset="0"/>
              </a:rPr>
              <a:t>KNOWLEDGE </a:t>
            </a:r>
            <a:endParaRPr lang="en-GB" altLang="en-US" sz="1800" dirty="0">
              <a:effectLst>
                <a:outerShdw blurRad="38100" dist="38100" dir="2700000" algn="tl">
                  <a:srgbClr val="000000">
                    <a:alpha val="43137"/>
                  </a:srgbClr>
                </a:outerShdw>
              </a:effectLst>
              <a:cs typeface="Arial" charset="0"/>
            </a:endParaRPr>
          </a:p>
        </p:txBody>
      </p:sp>
      <p:sp>
        <p:nvSpPr>
          <p:cNvPr id="28717" name="Text Box 45"/>
          <p:cNvSpPr txBox="1">
            <a:spLocks noChangeArrowheads="1"/>
          </p:cNvSpPr>
          <p:nvPr/>
        </p:nvSpPr>
        <p:spPr bwMode="auto">
          <a:xfrm>
            <a:off x="4027916" y="1006475"/>
            <a:ext cx="114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pitchFamily="34" charset="-128"/>
              </a:defRPr>
            </a:lvl9pPr>
          </a:lstStyle>
          <a:p>
            <a:pPr eaLnBrk="1" hangingPunct="1">
              <a:spcBef>
                <a:spcPct val="50000"/>
              </a:spcBef>
            </a:pPr>
            <a:r>
              <a:rPr lang="en-GB" altLang="en-US" sz="1800" dirty="0" smtClean="0">
                <a:solidFill>
                  <a:srgbClr val="FFFF00"/>
                </a:solidFill>
                <a:effectLst>
                  <a:outerShdw blurRad="38100" dist="38100" dir="2700000" algn="tl">
                    <a:srgbClr val="000000">
                      <a:alpha val="43137"/>
                    </a:srgbClr>
                  </a:outerShdw>
                </a:effectLst>
                <a:cs typeface="Arial" charset="0"/>
              </a:rPr>
              <a:t>PROFIT</a:t>
            </a:r>
            <a:endParaRPr lang="en-GB" altLang="en-US" sz="1800" dirty="0">
              <a:solidFill>
                <a:srgbClr val="FFFF00"/>
              </a:solidFill>
              <a:effectLst>
                <a:outerShdw blurRad="38100" dist="38100" dir="2700000" algn="tl">
                  <a:srgbClr val="000000">
                    <a:alpha val="43137"/>
                  </a:srgbClr>
                </a:outerShdw>
              </a:effectLst>
              <a:cs typeface="Arial" charset="0"/>
            </a:endParaRPr>
          </a:p>
        </p:txBody>
      </p:sp>
      <p:sp>
        <p:nvSpPr>
          <p:cNvPr id="425006" name="AutoShape 46"/>
          <p:cNvSpPr>
            <a:spLocks noChangeArrowheads="1"/>
          </p:cNvSpPr>
          <p:nvPr/>
        </p:nvSpPr>
        <p:spPr bwMode="auto">
          <a:xfrm>
            <a:off x="7667625" y="1064676"/>
            <a:ext cx="933450" cy="5666859"/>
          </a:xfrm>
          <a:prstGeom prst="curvedLeftArrow">
            <a:avLst>
              <a:gd name="adj1" fmla="val 92966"/>
              <a:gd name="adj2" fmla="val 185931"/>
              <a:gd name="adj3" fmla="val 33333"/>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425007" name="Text Box 47"/>
          <p:cNvSpPr txBox="1">
            <a:spLocks noChangeArrowheads="1"/>
          </p:cNvSpPr>
          <p:nvPr/>
        </p:nvSpPr>
        <p:spPr bwMode="auto">
          <a:xfrm>
            <a:off x="7313549" y="3123049"/>
            <a:ext cx="186730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GB" altLang="en-US" sz="2200" dirty="0" smtClean="0">
                <a:solidFill>
                  <a:srgbClr val="FF6600"/>
                </a:solidFill>
                <a:effectLst>
                  <a:outerShdw blurRad="38100" dist="38100" dir="2700000" algn="tl">
                    <a:srgbClr val="000000"/>
                  </a:outerShdw>
                </a:effectLst>
              </a:rPr>
              <a:t>INFORMATION</a:t>
            </a:r>
          </a:p>
          <a:p>
            <a:pPr algn="ctr" eaLnBrk="1" hangingPunct="1">
              <a:defRPr/>
            </a:pPr>
            <a:r>
              <a:rPr lang="en-GB" altLang="en-US" sz="2200" dirty="0" smtClean="0">
                <a:solidFill>
                  <a:srgbClr val="FF6600"/>
                </a:solidFill>
                <a:effectLst>
                  <a:outerShdw blurRad="38100" dist="38100" dir="2700000" algn="tl">
                    <a:srgbClr val="000000"/>
                  </a:outerShdw>
                </a:effectLst>
              </a:rPr>
              <a:t> &amp;</a:t>
            </a:r>
          </a:p>
          <a:p>
            <a:pPr algn="ctr" eaLnBrk="1" hangingPunct="1">
              <a:defRPr/>
            </a:pPr>
            <a:r>
              <a:rPr lang="en-GB" altLang="en-US" sz="2200" dirty="0" smtClean="0">
                <a:solidFill>
                  <a:srgbClr val="FF6600"/>
                </a:solidFill>
                <a:effectLst>
                  <a:outerShdw blurRad="38100" dist="38100" dir="2700000" algn="tl">
                    <a:srgbClr val="000000"/>
                  </a:outerShdw>
                </a:effectLst>
              </a:rPr>
              <a:t>INVENTION</a:t>
            </a:r>
            <a:endParaRPr lang="en-GB" altLang="en-US" sz="2200" dirty="0">
              <a:solidFill>
                <a:srgbClr val="FF6600"/>
              </a:solidFill>
              <a:effectLst>
                <a:outerShdw blurRad="38100" dist="38100" dir="2700000" algn="tl">
                  <a:srgbClr val="000000"/>
                </a:outerShdw>
              </a:effectLst>
            </a:endParaRPr>
          </a:p>
        </p:txBody>
      </p:sp>
      <p:sp>
        <p:nvSpPr>
          <p:cNvPr id="5" name="TextBox 4"/>
          <p:cNvSpPr txBox="1"/>
          <p:nvPr/>
        </p:nvSpPr>
        <p:spPr>
          <a:xfrm>
            <a:off x="6832374" y="1439362"/>
            <a:ext cx="914400" cy="914400"/>
          </a:xfrm>
          <a:prstGeom prst="rect">
            <a:avLst/>
          </a:prstGeom>
        </p:spPr>
        <p:txBody>
          <a:bodyPr vert="horz" wrap="none" lIns="91440" tIns="45720" rIns="91440" bIns="45720" rtlCol="0" anchor="b">
            <a:normAutofit/>
          </a:bodyPr>
          <a:lstStyle/>
          <a:p>
            <a:r>
              <a:rPr lang="en-GB" dirty="0" smtClean="0"/>
              <a:t>*TRL 1 to 6</a:t>
            </a:r>
          </a:p>
        </p:txBody>
      </p:sp>
      <p:sp>
        <p:nvSpPr>
          <p:cNvPr id="55" name="TextBox 54"/>
          <p:cNvSpPr txBox="1"/>
          <p:nvPr/>
        </p:nvSpPr>
        <p:spPr>
          <a:xfrm>
            <a:off x="368980" y="3071642"/>
            <a:ext cx="914400" cy="914400"/>
          </a:xfrm>
          <a:prstGeom prst="rect">
            <a:avLst/>
          </a:prstGeom>
        </p:spPr>
        <p:txBody>
          <a:bodyPr vert="horz" wrap="none" lIns="91440" tIns="45720" rIns="91440" bIns="45720" rtlCol="0" anchor="b">
            <a:normAutofit/>
          </a:bodyPr>
          <a:lstStyle/>
          <a:p>
            <a:r>
              <a:rPr lang="en-GB" dirty="0" smtClean="0"/>
              <a:t>*TRL 7 to 10</a:t>
            </a:r>
          </a:p>
        </p:txBody>
      </p:sp>
      <p:sp>
        <p:nvSpPr>
          <p:cNvPr id="48" name="AutoShape 2"/>
          <p:cNvSpPr>
            <a:spLocks noChangeArrowheads="1"/>
          </p:cNvSpPr>
          <p:nvPr/>
        </p:nvSpPr>
        <p:spPr bwMode="auto">
          <a:xfrm rot="10800000">
            <a:off x="446088" y="847722"/>
            <a:ext cx="925512" cy="5471485"/>
          </a:xfrm>
          <a:prstGeom prst="curvedLeftArrow">
            <a:avLst>
              <a:gd name="adj1" fmla="val 91863"/>
              <a:gd name="adj2" fmla="val 183725"/>
              <a:gd name="adj3" fmla="val 33333"/>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endParaRPr>
          </a:p>
        </p:txBody>
      </p:sp>
      <p:sp>
        <p:nvSpPr>
          <p:cNvPr id="50" name="Text Box 48"/>
          <p:cNvSpPr txBox="1">
            <a:spLocks noChangeArrowheads="1"/>
          </p:cNvSpPr>
          <p:nvPr/>
        </p:nvSpPr>
        <p:spPr bwMode="auto">
          <a:xfrm>
            <a:off x="0" y="3159437"/>
            <a:ext cx="209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GB" altLang="en-US" sz="2400" dirty="0">
                <a:solidFill>
                  <a:srgbClr val="CCFF33"/>
                </a:solidFill>
                <a:effectLst>
                  <a:outerShdw blurRad="38100" dist="38100" dir="2700000" algn="tl">
                    <a:srgbClr val="000000"/>
                  </a:outerShdw>
                </a:effectLst>
              </a:rPr>
              <a:t>INNOVATION</a:t>
            </a:r>
          </a:p>
        </p:txBody>
      </p:sp>
      <p:sp>
        <p:nvSpPr>
          <p:cNvPr id="3" name="TextBox 2"/>
          <p:cNvSpPr txBox="1"/>
          <p:nvPr/>
        </p:nvSpPr>
        <p:spPr>
          <a:xfrm>
            <a:off x="0" y="5862008"/>
            <a:ext cx="914400" cy="914400"/>
          </a:xfrm>
          <a:prstGeom prst="rect">
            <a:avLst/>
          </a:prstGeom>
        </p:spPr>
        <p:txBody>
          <a:bodyPr vert="horz" wrap="none" lIns="91440" tIns="45720" rIns="91440" bIns="45720" rtlCol="0" anchor="b">
            <a:noAutofit/>
          </a:bodyPr>
          <a:lstStyle/>
          <a:p>
            <a:r>
              <a:rPr lang="en-GB" sz="2400" dirty="0" smtClean="0">
                <a:effectLst>
                  <a:outerShdw blurRad="38100" dist="38100" dir="2700000" algn="tl">
                    <a:srgbClr val="000000">
                      <a:alpha val="43137"/>
                    </a:srgbClr>
                  </a:outerShdw>
                </a:effectLst>
              </a:rPr>
              <a:t> </a:t>
            </a:r>
          </a:p>
          <a:p>
            <a:r>
              <a:rPr lang="en-GB" sz="2400" dirty="0" smtClean="0">
                <a:effectLst>
                  <a:outerShdw blurRad="38100" dist="38100" dir="2700000" algn="tl">
                    <a:srgbClr val="000000">
                      <a:alpha val="43137"/>
                    </a:srgbClr>
                  </a:outerShdw>
                </a:effectLst>
              </a:rPr>
              <a:t>“INNOVATION  is</a:t>
            </a:r>
          </a:p>
          <a:p>
            <a:r>
              <a:rPr lang="en-GB" sz="2400" dirty="0" smtClean="0">
                <a:effectLst>
                  <a:outerShdw blurRad="38100" dist="38100" dir="2700000" algn="tl">
                    <a:srgbClr val="000000">
                      <a:alpha val="43137"/>
                    </a:srgbClr>
                  </a:outerShdw>
                </a:effectLst>
              </a:rPr>
              <a:t>all about turning </a:t>
            </a:r>
          </a:p>
          <a:p>
            <a:r>
              <a:rPr lang="en-GB" sz="2400" b="1" dirty="0" smtClean="0">
                <a:effectLst>
                  <a:outerShdw blurRad="38100" dist="38100" dir="2700000" algn="tl">
                    <a:srgbClr val="000000">
                      <a:alpha val="43137"/>
                    </a:srgbClr>
                  </a:outerShdw>
                </a:effectLst>
              </a:rPr>
              <a:t>KNOWLEDGE into PROFIT”</a:t>
            </a:r>
          </a:p>
        </p:txBody>
      </p:sp>
      <p:sp>
        <p:nvSpPr>
          <p:cNvPr id="51" name="TextBox 50"/>
          <p:cNvSpPr txBox="1"/>
          <p:nvPr/>
        </p:nvSpPr>
        <p:spPr>
          <a:xfrm>
            <a:off x="4977153" y="5879171"/>
            <a:ext cx="914400" cy="914400"/>
          </a:xfrm>
          <a:prstGeom prst="rect">
            <a:avLst/>
          </a:prstGeom>
        </p:spPr>
        <p:txBody>
          <a:bodyPr vert="horz" wrap="none" lIns="91440" tIns="45720" rIns="91440" bIns="45720" rtlCol="0" anchor="b">
            <a:normAutofit/>
          </a:bodyPr>
          <a:lstStyle/>
          <a:p>
            <a:r>
              <a:rPr lang="en-GB" sz="1400" dirty="0" smtClean="0"/>
              <a:t>*TRL = Technology Readiness Level</a:t>
            </a:r>
          </a:p>
        </p:txBody>
      </p:sp>
      <p:sp>
        <p:nvSpPr>
          <p:cNvPr id="52" name="TextBox 51"/>
          <p:cNvSpPr txBox="1"/>
          <p:nvPr/>
        </p:nvSpPr>
        <p:spPr>
          <a:xfrm>
            <a:off x="6505574" y="5035476"/>
            <a:ext cx="914400" cy="914400"/>
          </a:xfrm>
          <a:prstGeom prst="rect">
            <a:avLst/>
          </a:prstGeom>
        </p:spPr>
        <p:txBody>
          <a:bodyPr vert="horz" wrap="none" lIns="91440" tIns="45720" rIns="91440" bIns="45720" rtlCol="0" anchor="b">
            <a:normAutofit/>
          </a:bodyPr>
          <a:lstStyle/>
          <a:p>
            <a:r>
              <a:rPr lang="en-GB" dirty="0" smtClean="0"/>
              <a:t>*TRL 5 to 7</a:t>
            </a:r>
          </a:p>
        </p:txBody>
      </p:sp>
      <p:sp>
        <p:nvSpPr>
          <p:cNvPr id="53" name="Titre 1"/>
          <p:cNvSpPr>
            <a:spLocks noGrp="1"/>
          </p:cNvSpPr>
          <p:nvPr>
            <p:ph type="title"/>
          </p:nvPr>
        </p:nvSpPr>
        <p:spPr>
          <a:xfrm>
            <a:off x="2406371" y="-358196"/>
            <a:ext cx="8198406" cy="1325563"/>
          </a:xfrm>
        </p:spPr>
        <p:txBody>
          <a:bodyPr>
            <a:noAutofit/>
          </a:bodyPr>
          <a:lstStyle/>
          <a:p>
            <a:r>
              <a:rPr lang="en-US" sz="2400" b="0" dirty="0" smtClean="0">
                <a:solidFill>
                  <a:srgbClr val="00B050"/>
                </a:solidFill>
              </a:rPr>
              <a:t> </a:t>
            </a:r>
            <a:br>
              <a:rPr lang="en-US" sz="2400" b="0" dirty="0" smtClean="0">
                <a:solidFill>
                  <a:srgbClr val="00B050"/>
                </a:solidFill>
              </a:rPr>
            </a:br>
            <a:r>
              <a:rPr lang="en-US" sz="2400" b="0" dirty="0">
                <a:solidFill>
                  <a:srgbClr val="00B050"/>
                </a:solidFill>
              </a:rPr>
              <a:t/>
            </a:r>
            <a:br>
              <a:rPr lang="en-US" sz="2400" b="0" dirty="0">
                <a:solidFill>
                  <a:srgbClr val="00B050"/>
                </a:solidFill>
              </a:rPr>
            </a:br>
            <a:r>
              <a:rPr lang="en-US" sz="2400" b="0" dirty="0" smtClean="0">
                <a:solidFill>
                  <a:srgbClr val="00B050"/>
                </a:solidFill>
              </a:rPr>
              <a:t>“Innovation”: the situation 10 years ago</a:t>
            </a:r>
            <a:br>
              <a:rPr lang="en-US" sz="2400" b="0" dirty="0" smtClean="0">
                <a:solidFill>
                  <a:srgbClr val="00B050"/>
                </a:solidFill>
              </a:rPr>
            </a:br>
            <a:endParaRPr lang="fr-FR" sz="2400" b="0" dirty="0">
              <a:solidFill>
                <a:srgbClr val="00B050"/>
              </a:solidFill>
            </a:endParaRPr>
          </a:p>
        </p:txBody>
      </p:sp>
    </p:spTree>
    <p:extLst>
      <p:ext uri="{BB962C8B-B14F-4D97-AF65-F5344CB8AC3E}">
        <p14:creationId xmlns:p14="http://schemas.microsoft.com/office/powerpoint/2010/main" val="162123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re 1"/>
          <p:cNvSpPr>
            <a:spLocks noGrp="1"/>
          </p:cNvSpPr>
          <p:nvPr>
            <p:ph type="title"/>
          </p:nvPr>
        </p:nvSpPr>
        <p:spPr>
          <a:xfrm>
            <a:off x="2274888" y="349313"/>
            <a:ext cx="8198406" cy="1325563"/>
          </a:xfrm>
        </p:spPr>
        <p:txBody>
          <a:bodyPr>
            <a:noAutofit/>
          </a:bodyPr>
          <a:lstStyle/>
          <a:p>
            <a:r>
              <a:rPr lang="en-US" sz="2600" b="0" dirty="0" smtClean="0">
                <a:solidFill>
                  <a:srgbClr val="00B050"/>
                </a:solidFill>
              </a:rPr>
              <a:t> </a:t>
            </a:r>
            <a:br>
              <a:rPr lang="en-US" sz="2600" b="0" dirty="0" smtClean="0">
                <a:solidFill>
                  <a:srgbClr val="00B050"/>
                </a:solidFill>
              </a:rPr>
            </a:br>
            <a:r>
              <a:rPr lang="en-US" sz="2600" b="0" dirty="0">
                <a:solidFill>
                  <a:srgbClr val="00B050"/>
                </a:solidFill>
              </a:rPr>
              <a:t/>
            </a:r>
            <a:br>
              <a:rPr lang="en-US" sz="2600" b="0" dirty="0">
                <a:solidFill>
                  <a:srgbClr val="00B050"/>
                </a:solidFill>
              </a:rPr>
            </a:br>
            <a:r>
              <a:rPr lang="en-US" sz="2600" b="0" dirty="0" smtClean="0">
                <a:solidFill>
                  <a:srgbClr val="00B050"/>
                </a:solidFill>
              </a:rPr>
              <a:t>A limited definition of Innovation which puts</a:t>
            </a:r>
            <a:br>
              <a:rPr lang="en-US" sz="2600" b="0" dirty="0" smtClean="0">
                <a:solidFill>
                  <a:srgbClr val="00B050"/>
                </a:solidFill>
              </a:rPr>
            </a:br>
            <a:r>
              <a:rPr lang="en-US" sz="2600" b="0" dirty="0" smtClean="0">
                <a:solidFill>
                  <a:srgbClr val="00B050"/>
                </a:solidFill>
              </a:rPr>
              <a:t>very strong emphasis on profitability as the </a:t>
            </a:r>
            <a:br>
              <a:rPr lang="en-US" sz="2600" b="0" dirty="0" smtClean="0">
                <a:solidFill>
                  <a:srgbClr val="00B050"/>
                </a:solidFill>
              </a:rPr>
            </a:br>
            <a:r>
              <a:rPr lang="en-US" sz="2600" b="0" dirty="0" smtClean="0">
                <a:solidFill>
                  <a:srgbClr val="00B050"/>
                </a:solidFill>
              </a:rPr>
              <a:t>main, if not only, criterion….</a:t>
            </a:r>
            <a:br>
              <a:rPr lang="en-US" sz="2600" b="0" dirty="0" smtClean="0">
                <a:solidFill>
                  <a:srgbClr val="00B050"/>
                </a:solidFill>
              </a:rPr>
            </a:br>
            <a:endParaRPr lang="fr-FR" sz="2600" b="0" dirty="0">
              <a:solidFill>
                <a:srgbClr val="00B050"/>
              </a:solidFill>
            </a:endParaRPr>
          </a:p>
        </p:txBody>
      </p:sp>
      <p:sp>
        <p:nvSpPr>
          <p:cNvPr id="2" name="TextBox 1"/>
          <p:cNvSpPr txBox="1"/>
          <p:nvPr/>
        </p:nvSpPr>
        <p:spPr>
          <a:xfrm>
            <a:off x="152401" y="5688075"/>
            <a:ext cx="914400" cy="1169925"/>
          </a:xfrm>
          <a:prstGeom prst="rect">
            <a:avLst/>
          </a:prstGeom>
        </p:spPr>
        <p:txBody>
          <a:bodyPr vert="horz" wrap="none" lIns="91440" tIns="45720" rIns="91440" bIns="45720" rtlCol="0" anchor="b">
            <a:noAutofit/>
          </a:bodyPr>
          <a:lstStyle/>
          <a:p>
            <a:r>
              <a:rPr lang="en-GB" sz="2400" dirty="0" smtClean="0">
                <a:solidFill>
                  <a:schemeClr val="tx2"/>
                </a:solidFill>
              </a:rPr>
              <a:t>So R &amp; D is (apparently!) just about </a:t>
            </a:r>
            <a:r>
              <a:rPr lang="en-GB" sz="2400" u="sng" dirty="0" smtClean="0">
                <a:solidFill>
                  <a:schemeClr val="tx2"/>
                </a:solidFill>
              </a:rPr>
              <a:t>turning money into knowledge</a:t>
            </a:r>
            <a:r>
              <a:rPr lang="en-GB" sz="2400" dirty="0" smtClean="0">
                <a:solidFill>
                  <a:schemeClr val="tx2"/>
                </a:solidFill>
              </a:rPr>
              <a:t> ….</a:t>
            </a:r>
          </a:p>
          <a:p>
            <a:endParaRPr lang="en-GB" sz="2400" u="sng" dirty="0" smtClean="0">
              <a:solidFill>
                <a:schemeClr val="tx2"/>
              </a:solidFill>
            </a:endParaRPr>
          </a:p>
          <a:p>
            <a:r>
              <a:rPr lang="en-GB" sz="2400" dirty="0" smtClean="0">
                <a:solidFill>
                  <a:schemeClr val="tx2"/>
                </a:solidFill>
              </a:rPr>
              <a:t>…..and  Innovation is  (apparently?) just about </a:t>
            </a:r>
            <a:r>
              <a:rPr lang="en-GB" sz="2400" u="sng" dirty="0" smtClean="0">
                <a:solidFill>
                  <a:schemeClr val="tx2"/>
                </a:solidFill>
              </a:rPr>
              <a:t>turning knowledge into</a:t>
            </a:r>
          </a:p>
          <a:p>
            <a:r>
              <a:rPr lang="en-GB" sz="2400" u="sng" dirty="0" smtClean="0">
                <a:solidFill>
                  <a:schemeClr val="tx2"/>
                </a:solidFill>
              </a:rPr>
              <a:t> nett profit as soon as possible </a:t>
            </a:r>
            <a:r>
              <a:rPr lang="en-GB" sz="2400" dirty="0" smtClean="0">
                <a:solidFill>
                  <a:schemeClr val="tx2"/>
                </a:solidFill>
              </a:rPr>
              <a:t>….</a:t>
            </a:r>
          </a:p>
          <a:p>
            <a:r>
              <a:rPr lang="en-GB" sz="2400" dirty="0" smtClean="0">
                <a:solidFill>
                  <a:schemeClr val="tx2"/>
                </a:solidFill>
              </a:rPr>
              <a:t>	</a:t>
            </a:r>
          </a:p>
          <a:p>
            <a:r>
              <a:rPr lang="en-GB" sz="2400" dirty="0" smtClean="0">
                <a:solidFill>
                  <a:schemeClr val="tx2"/>
                </a:solidFill>
              </a:rPr>
              <a:t>The logic behind this  is that the prime justification to invest in </a:t>
            </a:r>
            <a:r>
              <a:rPr lang="en-GB" sz="2400" i="1" dirty="0" smtClean="0">
                <a:solidFill>
                  <a:schemeClr val="tx2"/>
                </a:solidFill>
              </a:rPr>
              <a:t>(e.g.)</a:t>
            </a:r>
            <a:r>
              <a:rPr lang="en-GB" sz="2400" dirty="0" smtClean="0">
                <a:solidFill>
                  <a:schemeClr val="tx2"/>
                </a:solidFill>
              </a:rPr>
              <a:t> </a:t>
            </a:r>
          </a:p>
          <a:p>
            <a:r>
              <a:rPr lang="en-GB" sz="2400" dirty="0" smtClean="0">
                <a:solidFill>
                  <a:schemeClr val="tx2"/>
                </a:solidFill>
              </a:rPr>
              <a:t>glycoscience must</a:t>
            </a:r>
            <a:r>
              <a:rPr lang="en-GB" sz="2400" dirty="0">
                <a:solidFill>
                  <a:schemeClr val="tx2"/>
                </a:solidFill>
              </a:rPr>
              <a:t> </a:t>
            </a:r>
            <a:r>
              <a:rPr lang="en-GB" sz="2400" dirty="0" smtClean="0">
                <a:solidFill>
                  <a:schemeClr val="tx2"/>
                </a:solidFill>
              </a:rPr>
              <a:t>be whether it makes a profit soon….</a:t>
            </a:r>
          </a:p>
          <a:p>
            <a:endParaRPr lang="en-GB" sz="2400" dirty="0" smtClean="0">
              <a:solidFill>
                <a:schemeClr val="tx2"/>
              </a:solidFill>
            </a:endParaRPr>
          </a:p>
          <a:p>
            <a:r>
              <a:rPr lang="en-GB" sz="2400" dirty="0" smtClean="0">
                <a:solidFill>
                  <a:schemeClr val="tx2"/>
                </a:solidFill>
              </a:rPr>
              <a:t>….with environmental friendliness  being a good extra ‘selling point' </a:t>
            </a:r>
          </a:p>
          <a:p>
            <a:r>
              <a:rPr lang="en-GB" sz="2400" dirty="0" smtClean="0">
                <a:solidFill>
                  <a:schemeClr val="tx2"/>
                </a:solidFill>
              </a:rPr>
              <a:t>but “not our problem” primarily.</a:t>
            </a:r>
          </a:p>
          <a:p>
            <a:endParaRPr lang="en-GB" sz="2400" dirty="0" smtClean="0">
              <a:solidFill>
                <a:schemeClr val="tx2"/>
              </a:solidFill>
            </a:endParaRPr>
          </a:p>
          <a:p>
            <a:endParaRPr lang="en-GB" sz="2400" dirty="0" smtClean="0"/>
          </a:p>
          <a:p>
            <a:endParaRPr lang="en-GB" sz="2400" dirty="0" smtClean="0"/>
          </a:p>
        </p:txBody>
      </p:sp>
    </p:spTree>
    <p:extLst>
      <p:ext uri="{BB962C8B-B14F-4D97-AF65-F5344CB8AC3E}">
        <p14:creationId xmlns:p14="http://schemas.microsoft.com/office/powerpoint/2010/main" val="3946679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1000"/>
                                        <p:tgtEl>
                                          <p:spTgt spid="2">
                                            <p:txEl>
                                              <p:pRg st="6" end="6"/>
                                            </p:txEl>
                                          </p:spTgt>
                                        </p:tgtEl>
                                      </p:cBhvr>
                                    </p:animEffect>
                                    <p:anim calcmode="lin" valueType="num">
                                      <p:cBhvr>
                                        <p:cTn id="1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1000"/>
                                        <p:tgtEl>
                                          <p:spTgt spid="2">
                                            <p:txEl>
                                              <p:pRg st="8" end="8"/>
                                            </p:txEl>
                                          </p:spTgt>
                                        </p:tgtEl>
                                      </p:cBhvr>
                                    </p:animEffect>
                                    <p:anim calcmode="lin" valueType="num">
                                      <p:cBhvr>
                                        <p:cTn id="1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1000"/>
                                        <p:tgtEl>
                                          <p:spTgt spid="2">
                                            <p:txEl>
                                              <p:pRg st="9" end="9"/>
                                            </p:txEl>
                                          </p:spTgt>
                                        </p:tgtEl>
                                      </p:cBhvr>
                                    </p:animEffect>
                                    <p:anim calcmode="lin" valueType="num">
                                      <p:cBhvr>
                                        <p:cTn id="2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re 1"/>
          <p:cNvSpPr>
            <a:spLocks noGrp="1"/>
          </p:cNvSpPr>
          <p:nvPr>
            <p:ph type="title"/>
          </p:nvPr>
        </p:nvSpPr>
        <p:spPr>
          <a:xfrm>
            <a:off x="2274888" y="349313"/>
            <a:ext cx="8198406" cy="1325563"/>
          </a:xfrm>
        </p:spPr>
        <p:txBody>
          <a:bodyPr>
            <a:noAutofit/>
          </a:bodyPr>
          <a:lstStyle/>
          <a:p>
            <a:r>
              <a:rPr lang="en-US" sz="2600" b="0" dirty="0" smtClean="0">
                <a:solidFill>
                  <a:srgbClr val="00B050"/>
                </a:solidFill>
              </a:rPr>
              <a:t> </a:t>
            </a:r>
            <a:br>
              <a:rPr lang="en-US" sz="2600" b="0" dirty="0" smtClean="0">
                <a:solidFill>
                  <a:srgbClr val="00B050"/>
                </a:solidFill>
              </a:rPr>
            </a:br>
            <a:r>
              <a:rPr lang="en-US" sz="2600" b="0" dirty="0">
                <a:solidFill>
                  <a:srgbClr val="00B050"/>
                </a:solidFill>
              </a:rPr>
              <a:t/>
            </a:r>
            <a:br>
              <a:rPr lang="en-US" sz="2600" b="0" dirty="0">
                <a:solidFill>
                  <a:srgbClr val="00B050"/>
                </a:solidFill>
              </a:rPr>
            </a:br>
            <a:r>
              <a:rPr lang="en-US" sz="2600" b="0" dirty="0" smtClean="0">
                <a:solidFill>
                  <a:srgbClr val="00B050"/>
                </a:solidFill>
              </a:rPr>
              <a:t>A limited definition of Innovation which puts</a:t>
            </a:r>
            <a:br>
              <a:rPr lang="en-US" sz="2600" b="0" dirty="0" smtClean="0">
                <a:solidFill>
                  <a:srgbClr val="00B050"/>
                </a:solidFill>
              </a:rPr>
            </a:br>
            <a:r>
              <a:rPr lang="en-US" sz="2600" b="0" dirty="0" smtClean="0">
                <a:solidFill>
                  <a:srgbClr val="00B050"/>
                </a:solidFill>
              </a:rPr>
              <a:t>very strong emphasis on profitability as the </a:t>
            </a:r>
            <a:br>
              <a:rPr lang="en-US" sz="2600" b="0" dirty="0" smtClean="0">
                <a:solidFill>
                  <a:srgbClr val="00B050"/>
                </a:solidFill>
              </a:rPr>
            </a:br>
            <a:r>
              <a:rPr lang="en-US" sz="2600" b="0" dirty="0" smtClean="0">
                <a:solidFill>
                  <a:srgbClr val="00B050"/>
                </a:solidFill>
              </a:rPr>
              <a:t>main, if not only, criterion….</a:t>
            </a:r>
            <a:br>
              <a:rPr lang="en-US" sz="2600" b="0" dirty="0" smtClean="0">
                <a:solidFill>
                  <a:srgbClr val="00B050"/>
                </a:solidFill>
              </a:rPr>
            </a:br>
            <a:endParaRPr lang="fr-FR" sz="2600" b="0" dirty="0">
              <a:solidFill>
                <a:srgbClr val="00B050"/>
              </a:solidFill>
            </a:endParaRPr>
          </a:p>
        </p:txBody>
      </p:sp>
      <p:sp>
        <p:nvSpPr>
          <p:cNvPr id="2" name="TextBox 1"/>
          <p:cNvSpPr txBox="1"/>
          <p:nvPr/>
        </p:nvSpPr>
        <p:spPr>
          <a:xfrm>
            <a:off x="152401" y="6471847"/>
            <a:ext cx="914400" cy="1169925"/>
          </a:xfrm>
          <a:prstGeom prst="rect">
            <a:avLst/>
          </a:prstGeom>
        </p:spPr>
        <p:txBody>
          <a:bodyPr vert="horz" wrap="none" lIns="91440" tIns="45720" rIns="91440" bIns="45720" rtlCol="0" anchor="b">
            <a:noAutofit/>
          </a:bodyPr>
          <a:lstStyle/>
          <a:p>
            <a:r>
              <a:rPr lang="en-GB" sz="2400" dirty="0" smtClean="0">
                <a:solidFill>
                  <a:schemeClr val="tx2"/>
                </a:solidFill>
              </a:rPr>
              <a:t>The “Innovation Wheel” is a myopic, one-dimensional view ….</a:t>
            </a:r>
          </a:p>
          <a:p>
            <a:endParaRPr lang="en-GB" sz="2400" u="sng" dirty="0" smtClean="0">
              <a:solidFill>
                <a:schemeClr val="tx2"/>
              </a:solidFill>
            </a:endParaRPr>
          </a:p>
          <a:p>
            <a:r>
              <a:rPr lang="en-GB" sz="2400" dirty="0" smtClean="0">
                <a:solidFill>
                  <a:schemeClr val="tx2"/>
                </a:solidFill>
              </a:rPr>
              <a:t>…..it is NEITHER the view of most of industry today either (especially</a:t>
            </a:r>
          </a:p>
          <a:p>
            <a:r>
              <a:rPr lang="en-GB" sz="2400" dirty="0" smtClean="0">
                <a:solidFill>
                  <a:schemeClr val="tx2"/>
                </a:solidFill>
              </a:rPr>
              <a:t> those that have signed up to a responsible care commitment) NOR is</a:t>
            </a:r>
          </a:p>
          <a:p>
            <a:r>
              <a:rPr lang="en-GB" sz="2400" dirty="0" smtClean="0">
                <a:solidFill>
                  <a:schemeClr val="tx2"/>
                </a:solidFill>
              </a:rPr>
              <a:t>it the view of the European Parliament/European Commission….</a:t>
            </a:r>
          </a:p>
          <a:p>
            <a:endParaRPr lang="en-GB" sz="2400" dirty="0">
              <a:solidFill>
                <a:schemeClr val="tx2"/>
              </a:solidFill>
            </a:endParaRPr>
          </a:p>
          <a:p>
            <a:r>
              <a:rPr lang="en-GB" sz="2400" dirty="0" smtClean="0">
                <a:solidFill>
                  <a:schemeClr val="tx2"/>
                </a:solidFill>
              </a:rPr>
              <a:t>….instead, the target must be “</a:t>
            </a:r>
            <a:r>
              <a:rPr lang="en-GB" sz="2400" dirty="0">
                <a:solidFill>
                  <a:schemeClr val="tx2"/>
                </a:solidFill>
              </a:rPr>
              <a:t>S</a:t>
            </a:r>
            <a:r>
              <a:rPr lang="en-GB" sz="2400" dirty="0" smtClean="0">
                <a:solidFill>
                  <a:schemeClr val="tx2"/>
                </a:solidFill>
              </a:rPr>
              <a:t>ustainable Growth” with innovations</a:t>
            </a:r>
          </a:p>
          <a:p>
            <a:r>
              <a:rPr lang="en-GB" sz="2400" dirty="0">
                <a:solidFill>
                  <a:schemeClr val="tx2"/>
                </a:solidFill>
              </a:rPr>
              <a:t>d</a:t>
            </a:r>
            <a:r>
              <a:rPr lang="en-GB" sz="2400" dirty="0" smtClean="0">
                <a:solidFill>
                  <a:schemeClr val="tx2"/>
                </a:solidFill>
              </a:rPr>
              <a:t>efined as </a:t>
            </a:r>
            <a:r>
              <a:rPr lang="en-GB" sz="2400" u="sng" dirty="0" smtClean="0">
                <a:solidFill>
                  <a:srgbClr val="FF0000"/>
                </a:solidFill>
              </a:rPr>
              <a:t>products and concepts that change the world we live in</a:t>
            </a:r>
            <a:r>
              <a:rPr lang="en-GB" sz="2400" dirty="0" smtClean="0">
                <a:solidFill>
                  <a:schemeClr val="tx2"/>
                </a:solidFill>
              </a:rPr>
              <a:t>,</a:t>
            </a:r>
          </a:p>
          <a:p>
            <a:r>
              <a:rPr lang="en-GB" sz="2400" dirty="0" smtClean="0">
                <a:solidFill>
                  <a:schemeClr val="tx2"/>
                </a:solidFill>
              </a:rPr>
              <a:t>by not only being </a:t>
            </a:r>
            <a:r>
              <a:rPr lang="en-GB" sz="2400" dirty="0" smtClean="0">
                <a:solidFill>
                  <a:srgbClr val="FF0000"/>
                </a:solidFill>
              </a:rPr>
              <a:t>financially viable </a:t>
            </a:r>
            <a:r>
              <a:rPr lang="en-GB" sz="2400" dirty="0" smtClean="0">
                <a:solidFill>
                  <a:schemeClr val="tx2"/>
                </a:solidFill>
              </a:rPr>
              <a:t>but also </a:t>
            </a:r>
            <a:r>
              <a:rPr lang="en-GB" sz="2400" u="sng" dirty="0" smtClean="0">
                <a:solidFill>
                  <a:srgbClr val="FF0000"/>
                </a:solidFill>
              </a:rPr>
              <a:t>beneficial to the health </a:t>
            </a:r>
          </a:p>
          <a:p>
            <a:r>
              <a:rPr lang="en-GB" sz="2400" u="sng" dirty="0" smtClean="0">
                <a:solidFill>
                  <a:srgbClr val="FF0000"/>
                </a:solidFill>
              </a:rPr>
              <a:t>and wellbeing of the of the whole ecosystem</a:t>
            </a:r>
            <a:r>
              <a:rPr lang="en-GB" sz="2400" dirty="0" smtClean="0">
                <a:solidFill>
                  <a:schemeClr val="tx2"/>
                </a:solidFill>
              </a:rPr>
              <a:t> and </a:t>
            </a:r>
            <a:r>
              <a:rPr lang="en-GB" sz="2400" u="sng" dirty="0" smtClean="0">
                <a:solidFill>
                  <a:srgbClr val="FF0000"/>
                </a:solidFill>
              </a:rPr>
              <a:t>fair to all sectors </a:t>
            </a:r>
          </a:p>
          <a:p>
            <a:r>
              <a:rPr lang="en-GB" sz="2400" u="sng" dirty="0" smtClean="0">
                <a:solidFill>
                  <a:srgbClr val="FF0000"/>
                </a:solidFill>
              </a:rPr>
              <a:t>of society</a:t>
            </a:r>
            <a:r>
              <a:rPr lang="en-GB" sz="2400" dirty="0" smtClean="0">
                <a:solidFill>
                  <a:srgbClr val="FF0000"/>
                </a:solidFill>
              </a:rPr>
              <a:t>.</a:t>
            </a:r>
            <a:endParaRPr lang="en-GB" sz="2400" u="sng" dirty="0" smtClean="0">
              <a:solidFill>
                <a:srgbClr val="FF0000"/>
              </a:solidFill>
            </a:endParaRPr>
          </a:p>
          <a:p>
            <a:r>
              <a:rPr lang="en-GB" sz="2400" dirty="0" smtClean="0">
                <a:solidFill>
                  <a:schemeClr val="tx2"/>
                </a:solidFill>
              </a:rPr>
              <a:t>	</a:t>
            </a:r>
          </a:p>
          <a:p>
            <a:endParaRPr lang="en-GB" sz="2400" dirty="0" smtClean="0">
              <a:solidFill>
                <a:schemeClr val="tx2"/>
              </a:solidFill>
            </a:endParaRPr>
          </a:p>
          <a:p>
            <a:endParaRPr lang="en-GB" sz="2400" dirty="0" smtClean="0"/>
          </a:p>
          <a:p>
            <a:endParaRPr lang="en-GB" sz="2400" dirty="0" smtClean="0"/>
          </a:p>
          <a:p>
            <a:r>
              <a:rPr lang="en-GB" sz="2400" dirty="0" smtClean="0">
                <a:solidFill>
                  <a:srgbClr val="FF0000"/>
                </a:solidFill>
              </a:rPr>
              <a:t>        For the bioeconomy, “good business sense” = ”</a:t>
            </a:r>
            <a:r>
              <a:rPr lang="en-GB" sz="2400" u="sng" dirty="0" smtClean="0">
                <a:solidFill>
                  <a:srgbClr val="FF0000"/>
                </a:solidFill>
              </a:rPr>
              <a:t>sustainable growth”</a:t>
            </a:r>
          </a:p>
        </p:txBody>
      </p:sp>
    </p:spTree>
    <p:extLst>
      <p:ext uri="{BB962C8B-B14F-4D97-AF65-F5344CB8AC3E}">
        <p14:creationId xmlns:p14="http://schemas.microsoft.com/office/powerpoint/2010/main" val="3891761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1000"/>
                                        <p:tgtEl>
                                          <p:spTgt spid="2">
                                            <p:txEl>
                                              <p:pRg st="7" end="7"/>
                                            </p:txEl>
                                          </p:spTgt>
                                        </p:tgtEl>
                                      </p:cBhvr>
                                    </p:animEffect>
                                    <p:anim calcmode="lin" valueType="num">
                                      <p:cBhvr>
                                        <p:cTn id="1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1000"/>
                                        <p:tgtEl>
                                          <p:spTgt spid="2">
                                            <p:txEl>
                                              <p:pRg st="8" end="8"/>
                                            </p:txEl>
                                          </p:spTgt>
                                        </p:tgtEl>
                                      </p:cBhvr>
                                    </p:animEffect>
                                    <p:anim calcmode="lin" valueType="num">
                                      <p:cBhvr>
                                        <p:cTn id="1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1000"/>
                                        <p:tgtEl>
                                          <p:spTgt spid="2">
                                            <p:txEl>
                                              <p:pRg st="9" end="9"/>
                                            </p:txEl>
                                          </p:spTgt>
                                        </p:tgtEl>
                                      </p:cBhvr>
                                    </p:animEffect>
                                    <p:anim calcmode="lin" valueType="num">
                                      <p:cBhvr>
                                        <p:cTn id="2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fade">
                                      <p:cBhvr>
                                        <p:cTn id="27" dur="1000"/>
                                        <p:tgtEl>
                                          <p:spTgt spid="2">
                                            <p:txEl>
                                              <p:pRg st="10" end="10"/>
                                            </p:txEl>
                                          </p:spTgt>
                                        </p:tgtEl>
                                      </p:cBhvr>
                                    </p:animEffect>
                                    <p:anim calcmode="lin" valueType="num">
                                      <p:cBhvr>
                                        <p:cTn id="2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fade">
                                      <p:cBhvr>
                                        <p:cTn id="32" dur="1000"/>
                                        <p:tgtEl>
                                          <p:spTgt spid="2">
                                            <p:txEl>
                                              <p:pRg st="11" end="11"/>
                                            </p:txEl>
                                          </p:spTgt>
                                        </p:tgtEl>
                                      </p:cBhvr>
                                    </p:animEffect>
                                    <p:anim calcmode="lin" valueType="num">
                                      <p:cBhvr>
                                        <p:cTn id="33"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re 1"/>
          <p:cNvSpPr>
            <a:spLocks noGrp="1"/>
          </p:cNvSpPr>
          <p:nvPr>
            <p:ph type="title"/>
          </p:nvPr>
        </p:nvSpPr>
        <p:spPr>
          <a:xfrm>
            <a:off x="2652260" y="0"/>
            <a:ext cx="8198406" cy="1325563"/>
          </a:xfrm>
        </p:spPr>
        <p:txBody>
          <a:bodyPr>
            <a:noAutofit/>
          </a:bodyPr>
          <a:lstStyle/>
          <a:p>
            <a:r>
              <a:rPr lang="en-US" sz="2600" b="0" dirty="0" smtClean="0">
                <a:solidFill>
                  <a:srgbClr val="00B050"/>
                </a:solidFill>
              </a:rPr>
              <a:t> </a:t>
            </a:r>
            <a:br>
              <a:rPr lang="en-US" sz="2600" b="0" dirty="0" smtClean="0">
                <a:solidFill>
                  <a:srgbClr val="00B050"/>
                </a:solidFill>
              </a:rPr>
            </a:br>
            <a:r>
              <a:rPr lang="en-US" sz="2600" b="0" dirty="0">
                <a:solidFill>
                  <a:srgbClr val="00B050"/>
                </a:solidFill>
              </a:rPr>
              <a:t/>
            </a:r>
            <a:br>
              <a:rPr lang="en-US" sz="2600" b="0" dirty="0">
                <a:solidFill>
                  <a:srgbClr val="00B050"/>
                </a:solidFill>
              </a:rPr>
            </a:br>
            <a:r>
              <a:rPr lang="en-US" sz="2600" b="0" dirty="0" smtClean="0">
                <a:solidFill>
                  <a:srgbClr val="00B050"/>
                </a:solidFill>
              </a:rPr>
              <a:t>Investing in an EU </a:t>
            </a:r>
            <a:r>
              <a:rPr lang="en-US" sz="2600" b="0" dirty="0" err="1" smtClean="0">
                <a:solidFill>
                  <a:srgbClr val="00B050"/>
                </a:solidFill>
              </a:rPr>
              <a:t>Bioeconomy</a:t>
            </a:r>
            <a:r>
              <a:rPr lang="en-US" sz="2600" b="0" dirty="0" smtClean="0">
                <a:solidFill>
                  <a:srgbClr val="00B050"/>
                </a:solidFill>
              </a:rPr>
              <a:t>…..</a:t>
            </a:r>
            <a:br>
              <a:rPr lang="en-US" sz="2600" b="0" dirty="0" smtClean="0">
                <a:solidFill>
                  <a:srgbClr val="00B050"/>
                </a:solidFill>
              </a:rPr>
            </a:br>
            <a:endParaRPr lang="fr-FR" sz="2600" b="0" dirty="0">
              <a:solidFill>
                <a:srgbClr val="00B050"/>
              </a:solidFill>
            </a:endParaRPr>
          </a:p>
        </p:txBody>
      </p:sp>
      <p:sp>
        <p:nvSpPr>
          <p:cNvPr id="2" name="TextBox 1"/>
          <p:cNvSpPr txBox="1"/>
          <p:nvPr/>
        </p:nvSpPr>
        <p:spPr>
          <a:xfrm>
            <a:off x="290288" y="5949332"/>
            <a:ext cx="914400" cy="1169925"/>
          </a:xfrm>
          <a:prstGeom prst="rect">
            <a:avLst/>
          </a:prstGeom>
        </p:spPr>
        <p:txBody>
          <a:bodyPr vert="horz" wrap="none" lIns="91440" tIns="45720" rIns="91440" bIns="45720" rtlCol="0" anchor="b">
            <a:noAutofit/>
          </a:bodyPr>
          <a:lstStyle/>
          <a:p>
            <a:r>
              <a:rPr lang="en-GB" sz="2300" dirty="0" smtClean="0">
                <a:solidFill>
                  <a:schemeClr val="tx2"/>
                </a:solidFill>
              </a:rPr>
              <a:t>(</a:t>
            </a:r>
            <a:r>
              <a:rPr lang="en-GB" sz="2300" dirty="0">
                <a:solidFill>
                  <a:schemeClr val="tx2"/>
                </a:solidFill>
              </a:rPr>
              <a:t>Q</a:t>
            </a:r>
            <a:r>
              <a:rPr lang="en-GB" sz="2300" dirty="0" smtClean="0">
                <a:solidFill>
                  <a:schemeClr val="tx2"/>
                </a:solidFill>
              </a:rPr>
              <a:t>uote) - </a:t>
            </a:r>
            <a:r>
              <a:rPr lang="en-GB" sz="2300" i="1" dirty="0" smtClean="0">
                <a:solidFill>
                  <a:schemeClr val="tx2"/>
                </a:solidFill>
              </a:rPr>
              <a:t>“the target must be ‘Sustainable Growth’ with innovations</a:t>
            </a:r>
          </a:p>
          <a:p>
            <a:r>
              <a:rPr lang="en-GB" sz="2300" i="1" dirty="0">
                <a:solidFill>
                  <a:schemeClr val="tx2"/>
                </a:solidFill>
              </a:rPr>
              <a:t>d</a:t>
            </a:r>
            <a:r>
              <a:rPr lang="en-GB" sz="2300" i="1" dirty="0" smtClean="0">
                <a:solidFill>
                  <a:schemeClr val="tx2"/>
                </a:solidFill>
              </a:rPr>
              <a:t>efined as </a:t>
            </a:r>
            <a:r>
              <a:rPr lang="en-GB" sz="2300" i="1" u="sng" dirty="0" smtClean="0">
                <a:solidFill>
                  <a:srgbClr val="FF0000"/>
                </a:solidFill>
              </a:rPr>
              <a:t>products and concepts that change the world we live in</a:t>
            </a:r>
            <a:r>
              <a:rPr lang="en-GB" sz="2300" i="1" dirty="0" smtClean="0">
                <a:solidFill>
                  <a:schemeClr val="tx2"/>
                </a:solidFill>
              </a:rPr>
              <a:t>,</a:t>
            </a:r>
          </a:p>
          <a:p>
            <a:r>
              <a:rPr lang="en-GB" sz="2300" i="1" dirty="0" smtClean="0">
                <a:solidFill>
                  <a:schemeClr val="tx2"/>
                </a:solidFill>
              </a:rPr>
              <a:t>by not only by being </a:t>
            </a:r>
            <a:r>
              <a:rPr lang="en-GB" sz="2300" i="1" dirty="0" smtClean="0">
                <a:solidFill>
                  <a:srgbClr val="FF0000"/>
                </a:solidFill>
              </a:rPr>
              <a:t>financially viable </a:t>
            </a:r>
            <a:r>
              <a:rPr lang="en-GB" sz="2300" i="1" dirty="0" smtClean="0">
                <a:solidFill>
                  <a:schemeClr val="tx2"/>
                </a:solidFill>
              </a:rPr>
              <a:t>but also </a:t>
            </a:r>
            <a:r>
              <a:rPr lang="en-GB" sz="2300" i="1" u="sng" dirty="0" smtClean="0">
                <a:solidFill>
                  <a:srgbClr val="FF0000"/>
                </a:solidFill>
              </a:rPr>
              <a:t>beneficial to the health </a:t>
            </a:r>
          </a:p>
          <a:p>
            <a:r>
              <a:rPr lang="en-GB" sz="2300" i="1" u="sng" dirty="0" smtClean="0">
                <a:solidFill>
                  <a:srgbClr val="FF0000"/>
                </a:solidFill>
              </a:rPr>
              <a:t>and wellbeing of the of the whole ecosystem</a:t>
            </a:r>
            <a:r>
              <a:rPr lang="en-GB" sz="2300" i="1" dirty="0" smtClean="0">
                <a:solidFill>
                  <a:schemeClr val="tx2"/>
                </a:solidFill>
              </a:rPr>
              <a:t> and </a:t>
            </a:r>
            <a:r>
              <a:rPr lang="en-GB" sz="2300" i="1" u="sng" dirty="0" smtClean="0">
                <a:solidFill>
                  <a:srgbClr val="FF0000"/>
                </a:solidFill>
              </a:rPr>
              <a:t>fair to all sectors </a:t>
            </a:r>
          </a:p>
          <a:p>
            <a:r>
              <a:rPr lang="en-GB" sz="2300" i="1" u="sng" dirty="0" smtClean="0">
                <a:solidFill>
                  <a:srgbClr val="FF0000"/>
                </a:solidFill>
              </a:rPr>
              <a:t>of society</a:t>
            </a:r>
            <a:r>
              <a:rPr lang="en-GB" sz="2300" i="1" dirty="0" smtClean="0">
                <a:solidFill>
                  <a:srgbClr val="FF0000"/>
                </a:solidFill>
              </a:rPr>
              <a:t>…..”</a:t>
            </a:r>
          </a:p>
          <a:p>
            <a:endParaRPr lang="en-GB" sz="2300" i="1" dirty="0" smtClean="0">
              <a:solidFill>
                <a:srgbClr val="FF0000"/>
              </a:solidFill>
            </a:endParaRPr>
          </a:p>
          <a:p>
            <a:r>
              <a:rPr lang="en-GB" sz="2300" dirty="0" smtClean="0">
                <a:solidFill>
                  <a:srgbClr val="3333CC"/>
                </a:solidFill>
              </a:rPr>
              <a:t>This is a definition of “Innovation” very different from the previous one! </a:t>
            </a:r>
          </a:p>
          <a:p>
            <a:r>
              <a:rPr lang="en-GB" sz="2300" dirty="0" smtClean="0">
                <a:solidFill>
                  <a:srgbClr val="3333CC"/>
                </a:solidFill>
              </a:rPr>
              <a:t>The issue now is how best to bring about innovation that grows</a:t>
            </a:r>
          </a:p>
          <a:p>
            <a:r>
              <a:rPr lang="en-GB" sz="2300" dirty="0">
                <a:solidFill>
                  <a:srgbClr val="3333CC"/>
                </a:solidFill>
              </a:rPr>
              <a:t>s</a:t>
            </a:r>
            <a:r>
              <a:rPr lang="en-GB" sz="2300" dirty="0" smtClean="0">
                <a:solidFill>
                  <a:srgbClr val="3333CC"/>
                </a:solidFill>
              </a:rPr>
              <a:t>ustainably. ….. </a:t>
            </a:r>
          </a:p>
          <a:p>
            <a:endParaRPr lang="en-GB" sz="2300" dirty="0">
              <a:solidFill>
                <a:srgbClr val="3333CC"/>
              </a:solidFill>
            </a:endParaRPr>
          </a:p>
          <a:p>
            <a:r>
              <a:rPr lang="en-GB" sz="2300" b="1" dirty="0" smtClean="0">
                <a:solidFill>
                  <a:srgbClr val="FF0000"/>
                </a:solidFill>
              </a:rPr>
              <a:t>The view of the EU is that to invest in a </a:t>
            </a:r>
            <a:r>
              <a:rPr lang="en-GB" sz="2300" b="1" dirty="0">
                <a:solidFill>
                  <a:srgbClr val="FF0000"/>
                </a:solidFill>
              </a:rPr>
              <a:t>B</a:t>
            </a:r>
            <a:r>
              <a:rPr lang="en-GB" sz="2300" b="1" dirty="0" smtClean="0">
                <a:solidFill>
                  <a:srgbClr val="FF0000"/>
                </a:solidFill>
              </a:rPr>
              <a:t>ioeconomy is one major way </a:t>
            </a:r>
          </a:p>
          <a:p>
            <a:r>
              <a:rPr lang="en-GB" sz="2300" b="1" dirty="0" smtClean="0">
                <a:solidFill>
                  <a:srgbClr val="FF0000"/>
                </a:solidFill>
              </a:rPr>
              <a:t>to achieve this……</a:t>
            </a:r>
          </a:p>
          <a:p>
            <a:endParaRPr lang="en-GB" sz="2300" dirty="0" smtClean="0">
              <a:solidFill>
                <a:srgbClr val="3333CC"/>
              </a:solidFill>
            </a:endParaRPr>
          </a:p>
          <a:p>
            <a:r>
              <a:rPr lang="en-GB" sz="2300" dirty="0" smtClean="0">
                <a:solidFill>
                  <a:srgbClr val="FF0000"/>
                </a:solidFill>
              </a:rPr>
              <a:t>      </a:t>
            </a:r>
            <a:r>
              <a:rPr lang="en-GB" sz="2300" b="1" dirty="0" smtClean="0">
                <a:solidFill>
                  <a:srgbClr val="FF0000"/>
                </a:solidFill>
              </a:rPr>
              <a:t>THE JOB FOR US IS TO CONVINCE THEM THAT </a:t>
            </a:r>
            <a:r>
              <a:rPr lang="en-GB" sz="2300" b="1" u="sng" dirty="0" smtClean="0">
                <a:solidFill>
                  <a:srgbClr val="FF0000"/>
                </a:solidFill>
              </a:rPr>
              <a:t>THEY NEED US </a:t>
            </a:r>
          </a:p>
          <a:p>
            <a:r>
              <a:rPr lang="en-GB" sz="2300" b="1" dirty="0" smtClean="0">
                <a:solidFill>
                  <a:srgbClr val="FF0000"/>
                </a:solidFill>
              </a:rPr>
              <a:t>                   TO ACHIEVE THEIR BIOECONOMY  OBJECTIVES</a:t>
            </a:r>
          </a:p>
          <a:p>
            <a:endParaRPr lang="en-GB" sz="2300" dirty="0" smtClean="0"/>
          </a:p>
          <a:p>
            <a:endParaRPr lang="en-GB" sz="2300" u="sng" dirty="0" smtClean="0">
              <a:solidFill>
                <a:srgbClr val="FF0000"/>
              </a:solidFill>
            </a:endParaRPr>
          </a:p>
        </p:txBody>
      </p:sp>
    </p:spTree>
    <p:extLst>
      <p:ext uri="{BB962C8B-B14F-4D97-AF65-F5344CB8AC3E}">
        <p14:creationId xmlns:p14="http://schemas.microsoft.com/office/powerpoint/2010/main" val="36546895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1000"/>
                                        <p:tgtEl>
                                          <p:spTgt spid="2">
                                            <p:txEl>
                                              <p:pRg st="7" end="7"/>
                                            </p:txEl>
                                          </p:spTgt>
                                        </p:tgtEl>
                                      </p:cBhvr>
                                    </p:animEffect>
                                    <p:anim calcmode="lin" valueType="num">
                                      <p:cBhvr>
                                        <p:cTn id="1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1000"/>
                                        <p:tgtEl>
                                          <p:spTgt spid="2">
                                            <p:txEl>
                                              <p:pRg st="8" end="8"/>
                                            </p:txEl>
                                          </p:spTgt>
                                        </p:tgtEl>
                                      </p:cBhvr>
                                    </p:animEffect>
                                    <p:anim calcmode="lin" valueType="num">
                                      <p:cBhvr>
                                        <p:cTn id="1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Effect transition="in" filter="fade">
                                      <p:cBhvr>
                                        <p:cTn id="24" dur="1000"/>
                                        <p:tgtEl>
                                          <p:spTgt spid="2">
                                            <p:txEl>
                                              <p:pRg st="10" end="10"/>
                                            </p:txEl>
                                          </p:spTgt>
                                        </p:tgtEl>
                                      </p:cBhvr>
                                    </p:animEffect>
                                    <p:anim calcmode="lin" valueType="num">
                                      <p:cBhvr>
                                        <p:cTn id="2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Effect transition="in" filter="fade">
                                      <p:cBhvr>
                                        <p:cTn id="29" dur="1000"/>
                                        <p:tgtEl>
                                          <p:spTgt spid="2">
                                            <p:txEl>
                                              <p:pRg st="11" end="11"/>
                                            </p:txEl>
                                          </p:spTgt>
                                        </p:tgtEl>
                                      </p:cBhvr>
                                    </p:animEffect>
                                    <p:anim calcmode="lin" valueType="num">
                                      <p:cBhvr>
                                        <p:cTn id="30"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13" end="13"/>
                                            </p:txEl>
                                          </p:spTgt>
                                        </p:tgtEl>
                                        <p:attrNameLst>
                                          <p:attrName>style.visibility</p:attrName>
                                        </p:attrNameLst>
                                      </p:cBhvr>
                                      <p:to>
                                        <p:strVal val="visible"/>
                                      </p:to>
                                    </p:set>
                                    <p:animEffect transition="in" filter="fade">
                                      <p:cBhvr>
                                        <p:cTn id="36" dur="1000"/>
                                        <p:tgtEl>
                                          <p:spTgt spid="2">
                                            <p:txEl>
                                              <p:pRg st="13" end="13"/>
                                            </p:txEl>
                                          </p:spTgt>
                                        </p:tgtEl>
                                      </p:cBhvr>
                                    </p:animEffect>
                                    <p:anim calcmode="lin" valueType="num">
                                      <p:cBhvr>
                                        <p:cTn id="37"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animEffect transition="in" filter="fade">
                                      <p:cBhvr>
                                        <p:cTn id="41" dur="1000"/>
                                        <p:tgtEl>
                                          <p:spTgt spid="2">
                                            <p:txEl>
                                              <p:pRg st="14" end="14"/>
                                            </p:txEl>
                                          </p:spTgt>
                                        </p:tgtEl>
                                      </p:cBhvr>
                                    </p:animEffect>
                                    <p:anim calcmode="lin" valueType="num">
                                      <p:cBhvr>
                                        <p:cTn id="42"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1"/>
          </p:nvPr>
        </p:nvSpPr>
        <p:spPr/>
        <p:txBody>
          <a:bodyPr/>
          <a:lstStyle/>
          <a:p>
            <a:fld id="{BECA2720-7D44-E44C-9E27-BCFF559B9905}" type="datetime3">
              <a:rPr lang="fr-BE" smtClean="0"/>
              <a:pPr/>
              <a:t>5.06.19</a:t>
            </a:fld>
            <a:endParaRPr lang="fr-FR" dirty="0"/>
          </a:p>
        </p:txBody>
      </p:sp>
      <p:sp>
        <p:nvSpPr>
          <p:cNvPr id="7" name="ZoneTexte 6"/>
          <p:cNvSpPr txBox="1"/>
          <p:nvPr/>
        </p:nvSpPr>
        <p:spPr>
          <a:xfrm>
            <a:off x="-792480" y="2021840"/>
            <a:ext cx="914400" cy="914400"/>
          </a:xfrm>
          <a:prstGeom prst="rect">
            <a:avLst/>
          </a:prstGeom>
        </p:spPr>
        <p:txBody>
          <a:bodyPr vert="horz" wrap="none" lIns="91440" tIns="45720" rIns="91440" bIns="45720" rtlCol="0" anchor="b">
            <a:normAutofit/>
          </a:bodyPr>
          <a:lstStyle/>
          <a:p>
            <a:endParaRPr lang="fr-FR" sz="1000" dirty="0" smtClean="0"/>
          </a:p>
        </p:txBody>
      </p:sp>
      <p:sp>
        <p:nvSpPr>
          <p:cNvPr id="10" name="Footer Placeholder 7"/>
          <p:cNvSpPr>
            <a:spLocks noGrp="1"/>
          </p:cNvSpPr>
          <p:nvPr>
            <p:ph type="ftr" sz="quarter" idx="4294967295"/>
          </p:nvPr>
        </p:nvSpPr>
        <p:spPr>
          <a:xfrm>
            <a:off x="417778" y="6337903"/>
            <a:ext cx="3086100" cy="365125"/>
          </a:xfrm>
          <a:prstGeom prst="rect">
            <a:avLst/>
          </a:prstGeom>
        </p:spPr>
        <p:txBody>
          <a:bodyPr/>
          <a:lstStyle/>
          <a:p>
            <a:r>
              <a:rPr lang="fr-FR" sz="800" b="1" dirty="0" smtClean="0">
                <a:solidFill>
                  <a:schemeClr val="tx1"/>
                </a:solidFill>
                <a:latin typeface="Montserrat Semi" charset="0"/>
                <a:ea typeface="Montserrat Semi" charset="0"/>
                <a:cs typeface="Montserrat Semi" charset="0"/>
              </a:rPr>
              <a:t>Bioeconomy and Glycoscience</a:t>
            </a:r>
            <a:endParaRPr lang="fr-FR" sz="800"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4287" y="2042635"/>
            <a:ext cx="4310064" cy="3364631"/>
          </a:xfrm>
          <a:prstGeom prst="rect">
            <a:avLst/>
          </a:prstGeom>
        </p:spPr>
      </p:pic>
      <p:sp>
        <p:nvSpPr>
          <p:cNvPr id="13" name="Rectangle 12"/>
          <p:cNvSpPr/>
          <p:nvPr/>
        </p:nvSpPr>
        <p:spPr>
          <a:xfrm>
            <a:off x="417778" y="2021840"/>
            <a:ext cx="677597" cy="321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re 1"/>
          <p:cNvSpPr txBox="1">
            <a:spLocks/>
          </p:cNvSpPr>
          <p:nvPr/>
        </p:nvSpPr>
        <p:spPr>
          <a:xfrm>
            <a:off x="1384816" y="-5639"/>
            <a:ext cx="8198406" cy="1325563"/>
          </a:xfrm>
          <a:prstGeom prst="rect">
            <a:avLst/>
          </a:prstGeom>
        </p:spPr>
        <p:txBody>
          <a:bodyPr vert="horz" lIns="91440" tIns="45720" rIns="91440" bIns="45720" rtlCol="0" anchor="b">
            <a:noAutofit/>
          </a:bodyPr>
          <a:lstStyle>
            <a:lvl1pPr algn="l" defTabSz="914390" rtl="0" eaLnBrk="1" latinLnBrk="0" hangingPunct="1">
              <a:lnSpc>
                <a:spcPct val="90000"/>
              </a:lnSpc>
              <a:spcBef>
                <a:spcPct val="0"/>
              </a:spcBef>
              <a:buNone/>
              <a:defRPr sz="1800" b="1" i="0" kern="1200">
                <a:solidFill>
                  <a:schemeClr val="tx1"/>
                </a:solidFill>
                <a:latin typeface="Montserrat Semi" charset="0"/>
                <a:ea typeface="Montserrat Semi" charset="0"/>
                <a:cs typeface="Montserrat Semi" charset="0"/>
              </a:defRPr>
            </a:lvl1pPr>
          </a:lstStyle>
          <a:p>
            <a:pPr algn="ctr"/>
            <a:r>
              <a:rPr lang="en-US" sz="2600" b="0" dirty="0" smtClean="0">
                <a:solidFill>
                  <a:srgbClr val="00B050"/>
                </a:solidFill>
              </a:rPr>
              <a:t> </a:t>
            </a:r>
            <a:br>
              <a:rPr lang="en-US" sz="2600" b="0" dirty="0" smtClean="0">
                <a:solidFill>
                  <a:srgbClr val="00B050"/>
                </a:solidFill>
              </a:rPr>
            </a:br>
            <a:r>
              <a:rPr lang="en-US" sz="2600" b="0" dirty="0" smtClean="0">
                <a:solidFill>
                  <a:srgbClr val="00B050"/>
                </a:solidFill>
              </a:rPr>
              <a:t/>
            </a:r>
            <a:br>
              <a:rPr lang="en-US" sz="2600" b="0" dirty="0" smtClean="0">
                <a:solidFill>
                  <a:srgbClr val="00B050"/>
                </a:solidFill>
              </a:rPr>
            </a:br>
            <a:r>
              <a:rPr lang="en-US" sz="2600" b="0" dirty="0" smtClean="0">
                <a:solidFill>
                  <a:srgbClr val="00B050"/>
                </a:solidFill>
              </a:rPr>
              <a:t>A well-known model of Sustainable Growth …</a:t>
            </a:r>
            <a:br>
              <a:rPr lang="en-US" sz="2600" b="0" dirty="0" smtClean="0">
                <a:solidFill>
                  <a:srgbClr val="00B050"/>
                </a:solidFill>
              </a:rPr>
            </a:br>
            <a:endParaRPr lang="fr-FR" sz="2600" b="0" dirty="0">
              <a:solidFill>
                <a:srgbClr val="00B050"/>
              </a:solidFill>
            </a:endParaRPr>
          </a:p>
        </p:txBody>
      </p:sp>
      <p:sp>
        <p:nvSpPr>
          <p:cNvPr id="9" name="TextBox 8"/>
          <p:cNvSpPr txBox="1"/>
          <p:nvPr/>
        </p:nvSpPr>
        <p:spPr>
          <a:xfrm>
            <a:off x="121920" y="5550593"/>
            <a:ext cx="4580704" cy="401639"/>
          </a:xfrm>
          <a:prstGeom prst="rect">
            <a:avLst/>
          </a:prstGeom>
          <a:solidFill>
            <a:schemeClr val="bg1"/>
          </a:solidFill>
        </p:spPr>
        <p:txBody>
          <a:bodyPr vert="horz" wrap="none" lIns="91440" tIns="45720" rIns="91440" bIns="45720" rtlCol="0" anchor="b">
            <a:noAutofit/>
          </a:bodyPr>
          <a:lstStyle/>
          <a:p>
            <a:r>
              <a:rPr lang="en-GB" sz="2400" dirty="0" smtClean="0">
                <a:solidFill>
                  <a:srgbClr val="008000"/>
                </a:solidFill>
              </a:rPr>
              <a:t>The famous “Three Pillar Model”….</a:t>
            </a:r>
          </a:p>
          <a:p>
            <a:endParaRPr lang="en-GB" sz="2400" dirty="0" smtClean="0">
              <a:solidFill>
                <a:srgbClr val="008000"/>
              </a:solidFill>
            </a:endParaRPr>
          </a:p>
          <a:p>
            <a:endParaRPr lang="en-GB" sz="2400" dirty="0" smtClean="0">
              <a:solidFill>
                <a:srgbClr val="008000"/>
              </a:solidFill>
            </a:endParaRPr>
          </a:p>
          <a:p>
            <a:endParaRPr lang="en-GB" sz="2400" dirty="0">
              <a:solidFill>
                <a:srgbClr val="008000"/>
              </a:solidFill>
            </a:endParaRPr>
          </a:p>
          <a:p>
            <a:endParaRPr lang="en-GB" sz="2400" dirty="0">
              <a:solidFill>
                <a:srgbClr val="008000"/>
              </a:solidFill>
            </a:endParaRPr>
          </a:p>
          <a:p>
            <a:r>
              <a:rPr lang="en-GB" sz="2400" dirty="0" smtClean="0">
                <a:solidFill>
                  <a:srgbClr val="008000"/>
                </a:solidFill>
              </a:rPr>
              <a:t>….simple but arguably a bit</a:t>
            </a:r>
          </a:p>
          <a:p>
            <a:r>
              <a:rPr lang="en-GB" sz="2400" dirty="0" smtClean="0">
                <a:solidFill>
                  <a:srgbClr val="008000"/>
                </a:solidFill>
              </a:rPr>
              <a:t>simplistic?….</a:t>
            </a:r>
          </a:p>
          <a:p>
            <a:endParaRPr lang="en-GB" sz="2400" dirty="0" smtClean="0">
              <a:solidFill>
                <a:srgbClr val="008000"/>
              </a:solidFill>
            </a:endParaRPr>
          </a:p>
          <a:p>
            <a:endParaRPr lang="en-GB" sz="2400" dirty="0">
              <a:solidFill>
                <a:srgbClr val="008000"/>
              </a:solidFill>
            </a:endParaRPr>
          </a:p>
          <a:p>
            <a:endParaRPr lang="en-GB" sz="2400" dirty="0" smtClean="0">
              <a:solidFill>
                <a:srgbClr val="008000"/>
              </a:solidFill>
            </a:endParaRPr>
          </a:p>
          <a:p>
            <a:endParaRPr lang="en-GB" sz="2400" dirty="0" smtClean="0">
              <a:solidFill>
                <a:srgbClr val="008000"/>
              </a:solidFill>
            </a:endParaRPr>
          </a:p>
        </p:txBody>
      </p:sp>
    </p:spTree>
    <p:extLst>
      <p:ext uri="{BB962C8B-B14F-4D97-AF65-F5344CB8AC3E}">
        <p14:creationId xmlns:p14="http://schemas.microsoft.com/office/powerpoint/2010/main" val="381953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fade">
                                      <p:cBhvr>
                                        <p:cTn id="7" dur="1000"/>
                                        <p:tgtEl>
                                          <p:spTgt spid="9">
                                            <p:txEl>
                                              <p:pRg st="5" end="5"/>
                                            </p:txEl>
                                          </p:spTgt>
                                        </p:tgtEl>
                                      </p:cBhvr>
                                    </p:animEffect>
                                    <p:anim calcmode="lin" valueType="num">
                                      <p:cBhvr>
                                        <p:cTn id="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6" end="6"/>
                                            </p:txEl>
                                          </p:spTgt>
                                        </p:tgtEl>
                                        <p:attrNameLst>
                                          <p:attrName>style.visibility</p:attrName>
                                        </p:attrNameLst>
                                      </p:cBhvr>
                                      <p:to>
                                        <p:strVal val="visible"/>
                                      </p:to>
                                    </p:set>
                                    <p:animEffect transition="in" filter="fade">
                                      <p:cBhvr>
                                        <p:cTn id="12" dur="1000"/>
                                        <p:tgtEl>
                                          <p:spTgt spid="9">
                                            <p:txEl>
                                              <p:pRg st="6" end="6"/>
                                            </p:txEl>
                                          </p:spTgt>
                                        </p:tgtEl>
                                      </p:cBhvr>
                                    </p:animEffect>
                                    <p:anim calcmode="lin" valueType="num">
                                      <p:cBhvr>
                                        <p:cTn id="13"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6269" y="984176"/>
            <a:ext cx="8198406" cy="1325563"/>
          </a:xfrm>
        </p:spPr>
        <p:txBody>
          <a:bodyPr>
            <a:normAutofit fontScale="90000"/>
          </a:bodyPr>
          <a:lstStyle/>
          <a:p>
            <a:pPr algn="ctr"/>
            <a:r>
              <a:rPr lang="en-US" b="0" dirty="0" smtClean="0"/>
              <a:t> </a:t>
            </a:r>
            <a:br>
              <a:rPr lang="en-US" b="0" dirty="0" smtClean="0"/>
            </a:br>
            <a:r>
              <a:rPr lang="en-US" b="0" dirty="0"/>
              <a:t/>
            </a:r>
            <a:br>
              <a:rPr lang="en-US" b="0" dirty="0"/>
            </a:br>
            <a:r>
              <a:rPr lang="en-US" b="0" dirty="0" smtClean="0"/>
              <a:t/>
            </a:r>
            <a:br>
              <a:rPr lang="en-US" b="0" dirty="0" smtClean="0"/>
            </a:br>
            <a:endParaRPr lang="fr-FR" b="0" dirty="0"/>
          </a:p>
        </p:txBody>
      </p:sp>
      <p:sp>
        <p:nvSpPr>
          <p:cNvPr id="4" name="Espace réservé de la date 3"/>
          <p:cNvSpPr>
            <a:spLocks noGrp="1"/>
          </p:cNvSpPr>
          <p:nvPr>
            <p:ph type="dt" sz="half" idx="15"/>
          </p:nvPr>
        </p:nvSpPr>
        <p:spPr/>
        <p:txBody>
          <a:bodyPr/>
          <a:lstStyle/>
          <a:p>
            <a:fld id="{D654953A-5FCA-42C0-9166-15BBBFCE9498}" type="datetime1">
              <a:rPr lang="en-GB" smtClean="0"/>
              <a:t>05/06/2019</a:t>
            </a:fld>
            <a:endParaRPr lang="fr-FR" dirty="0"/>
          </a:p>
        </p:txBody>
      </p:sp>
      <p:sp>
        <p:nvSpPr>
          <p:cNvPr id="5" name="Espace réservé du pied de page 4"/>
          <p:cNvSpPr>
            <a:spLocks noGrp="1"/>
          </p:cNvSpPr>
          <p:nvPr>
            <p:ph type="ftr" sz="quarter" idx="16"/>
          </p:nvPr>
        </p:nvSpPr>
        <p:spPr/>
        <p:txBody>
          <a:bodyPr/>
          <a:lstStyle/>
          <a:p>
            <a:r>
              <a:rPr lang="fr-FR" b="1" dirty="0" smtClean="0">
                <a:solidFill>
                  <a:schemeClr val="tx1"/>
                </a:solidFill>
                <a:latin typeface="Montserrat Semi" charset="0"/>
                <a:ea typeface="Montserrat Semi" charset="0"/>
                <a:cs typeface="Montserrat Semi" charset="0"/>
              </a:rPr>
              <a:t>Bioeconomy and Glycoscience</a:t>
            </a:r>
            <a:endParaRPr lang="fr-FR" dirty="0"/>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p:cNvSpPr>
            <a:spLocks noGrp="1"/>
          </p:cNvSpPr>
          <p:nvPr>
            <p:ph type="body" sz="quarter" idx="14"/>
          </p:nvPr>
        </p:nvSpPr>
        <p:spPr/>
        <p:txBody>
          <a:bodyPr/>
          <a:lstStyle/>
          <a:p>
            <a:endParaRPr lang="en-GB"/>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3302"/>
            <a:ext cx="9144000" cy="4790183"/>
          </a:xfrm>
          <a:prstGeom prst="rect">
            <a:avLst/>
          </a:prstGeom>
        </p:spPr>
      </p:pic>
      <p:sp>
        <p:nvSpPr>
          <p:cNvPr id="11" name="Titre 1"/>
          <p:cNvSpPr txBox="1">
            <a:spLocks/>
          </p:cNvSpPr>
          <p:nvPr/>
        </p:nvSpPr>
        <p:spPr>
          <a:xfrm>
            <a:off x="2228817" y="0"/>
            <a:ext cx="7477310" cy="1325563"/>
          </a:xfrm>
          <a:prstGeom prst="rect">
            <a:avLst/>
          </a:prstGeom>
        </p:spPr>
        <p:txBody>
          <a:bodyPr vert="horz" lIns="91440" tIns="45720" rIns="91440" bIns="45720" rtlCol="0" anchor="b">
            <a:noAutofit/>
          </a:bodyPr>
          <a:lstStyle>
            <a:lvl1pPr algn="l" defTabSz="914390" rtl="0" eaLnBrk="1" latinLnBrk="0" hangingPunct="1">
              <a:lnSpc>
                <a:spcPct val="90000"/>
              </a:lnSpc>
              <a:spcBef>
                <a:spcPct val="0"/>
              </a:spcBef>
              <a:buNone/>
              <a:defRPr sz="3600" b="1" i="0" kern="1200" baseline="0">
                <a:solidFill>
                  <a:schemeClr val="tx1"/>
                </a:solidFill>
                <a:latin typeface="Montserrat Semi" charset="0"/>
                <a:ea typeface="Montserrat Semi" charset="0"/>
                <a:cs typeface="Montserrat Semi" charset="0"/>
              </a:defRPr>
            </a:lvl1pPr>
          </a:lstStyle>
          <a:p>
            <a:r>
              <a:rPr lang="en-US" sz="2400" b="0" dirty="0" smtClean="0">
                <a:solidFill>
                  <a:srgbClr val="00B050"/>
                </a:solidFill>
              </a:rPr>
              <a:t> </a:t>
            </a:r>
            <a:br>
              <a:rPr lang="en-US" sz="2400" b="0" dirty="0" smtClean="0">
                <a:solidFill>
                  <a:srgbClr val="00B050"/>
                </a:solidFill>
              </a:rPr>
            </a:br>
            <a:r>
              <a:rPr lang="en-US" sz="2400" b="0" dirty="0" smtClean="0">
                <a:solidFill>
                  <a:srgbClr val="00B050"/>
                </a:solidFill>
              </a:rPr>
              <a:t/>
            </a:r>
            <a:br>
              <a:rPr lang="en-US" sz="2400" b="0" dirty="0" smtClean="0">
                <a:solidFill>
                  <a:srgbClr val="00B050"/>
                </a:solidFill>
              </a:rPr>
            </a:br>
            <a:r>
              <a:rPr lang="en-US" sz="2400" b="0" dirty="0" smtClean="0">
                <a:solidFill>
                  <a:srgbClr val="00B050"/>
                </a:solidFill>
              </a:rPr>
              <a:t>Better to regard the “three pillars” as concentric circles of operation which may mutually conflict….</a:t>
            </a:r>
            <a:br>
              <a:rPr lang="en-US" sz="2400" b="0" dirty="0" smtClean="0">
                <a:solidFill>
                  <a:srgbClr val="00B050"/>
                </a:solidFill>
              </a:rPr>
            </a:br>
            <a:endParaRPr lang="fr-FR" sz="2400" b="0" dirty="0">
              <a:solidFill>
                <a:srgbClr val="00B050"/>
              </a:solidFill>
            </a:endParaRPr>
          </a:p>
        </p:txBody>
      </p:sp>
      <p:sp>
        <p:nvSpPr>
          <p:cNvPr id="3" name="TextBox 2"/>
          <p:cNvSpPr txBox="1"/>
          <p:nvPr/>
        </p:nvSpPr>
        <p:spPr>
          <a:xfrm>
            <a:off x="2119086" y="5943600"/>
            <a:ext cx="5355772" cy="914400"/>
          </a:xfrm>
          <a:prstGeom prst="rect">
            <a:avLst/>
          </a:prstGeom>
        </p:spPr>
        <p:txBody>
          <a:bodyPr vert="horz" wrap="none" lIns="91440" tIns="45720" rIns="91440" bIns="45720" rtlCol="0" anchor="b">
            <a:normAutofit fontScale="92500" lnSpcReduction="20000"/>
          </a:bodyPr>
          <a:lstStyle/>
          <a:p>
            <a:pPr algn="ctr"/>
            <a:r>
              <a:rPr lang="en-GB" sz="2400" dirty="0" smtClean="0"/>
              <a:t>Conflict resolution may involve difficult </a:t>
            </a:r>
          </a:p>
          <a:p>
            <a:pPr algn="ctr"/>
            <a:r>
              <a:rPr lang="en-GB" sz="2400" dirty="0" smtClean="0"/>
              <a:t>choices but then the priorities </a:t>
            </a:r>
            <a:r>
              <a:rPr lang="en-GB" sz="2400" b="1" dirty="0" smtClean="0"/>
              <a:t>MUST</a:t>
            </a:r>
            <a:r>
              <a:rPr lang="en-GB" sz="2400" dirty="0" smtClean="0"/>
              <a:t> be:</a:t>
            </a:r>
          </a:p>
          <a:p>
            <a:pPr algn="ctr"/>
            <a:r>
              <a:rPr lang="en-GB" sz="2400" b="1" dirty="0" smtClean="0">
                <a:solidFill>
                  <a:srgbClr val="00CC00"/>
                </a:solidFill>
              </a:rPr>
              <a:t>Environment</a:t>
            </a:r>
            <a:r>
              <a:rPr lang="en-GB" sz="2400" dirty="0" smtClean="0"/>
              <a:t> &gt; </a:t>
            </a:r>
            <a:r>
              <a:rPr lang="en-GB" sz="2400" b="1" dirty="0" smtClean="0">
                <a:solidFill>
                  <a:srgbClr val="0070C0"/>
                </a:solidFill>
              </a:rPr>
              <a:t>Society</a:t>
            </a:r>
            <a:r>
              <a:rPr lang="en-GB" sz="2400" dirty="0" smtClean="0"/>
              <a:t> &gt; </a:t>
            </a:r>
            <a:r>
              <a:rPr lang="en-GB" sz="2400" b="1" dirty="0" smtClean="0">
                <a:solidFill>
                  <a:srgbClr val="FF0000"/>
                </a:solidFill>
              </a:rPr>
              <a:t>Economy</a:t>
            </a:r>
          </a:p>
        </p:txBody>
      </p:sp>
      <p:sp>
        <p:nvSpPr>
          <p:cNvPr id="12" name="Left Arrow 11"/>
          <p:cNvSpPr/>
          <p:nvPr/>
        </p:nvSpPr>
        <p:spPr>
          <a:xfrm rot="12394297">
            <a:off x="2306505" y="2598023"/>
            <a:ext cx="1398001"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477450" y="1697099"/>
            <a:ext cx="914400" cy="914400"/>
          </a:xfrm>
          <a:prstGeom prst="rect">
            <a:avLst/>
          </a:prstGeom>
        </p:spPr>
        <p:txBody>
          <a:bodyPr vert="horz" wrap="none" lIns="91440" tIns="45720" rIns="91440" bIns="45720" rtlCol="0" anchor="b">
            <a:normAutofit/>
          </a:bodyPr>
          <a:lstStyle/>
          <a:p>
            <a:r>
              <a:rPr lang="en-GB" sz="2000" b="1" dirty="0" smtClean="0"/>
              <a:t>“Ideal” operating </a:t>
            </a:r>
          </a:p>
          <a:p>
            <a:r>
              <a:rPr lang="en-GB" sz="2000" b="1" dirty="0"/>
              <a:t> </a:t>
            </a:r>
            <a:r>
              <a:rPr lang="en-GB" sz="2000" b="1" dirty="0" smtClean="0"/>
              <a:t> zone</a:t>
            </a:r>
          </a:p>
        </p:txBody>
      </p:sp>
      <p:sp>
        <p:nvSpPr>
          <p:cNvPr id="8" name="TextBox 7"/>
          <p:cNvSpPr txBox="1"/>
          <p:nvPr/>
        </p:nvSpPr>
        <p:spPr>
          <a:xfrm>
            <a:off x="2582351" y="3369735"/>
            <a:ext cx="3090954" cy="914400"/>
          </a:xfrm>
          <a:prstGeom prst="rect">
            <a:avLst/>
          </a:prstGeom>
        </p:spPr>
        <p:txBody>
          <a:bodyPr vert="horz" wrap="none" lIns="91440" tIns="45720" rIns="91440" bIns="45720" rtlCol="0" anchor="b">
            <a:noAutofit/>
          </a:bodyPr>
          <a:lstStyle/>
          <a:p>
            <a:pPr algn="ctr"/>
            <a:r>
              <a:rPr lang="en-GB" sz="2000" b="1" dirty="0" smtClean="0"/>
              <a:t>…. </a:t>
            </a:r>
            <a:r>
              <a:rPr lang="en-GB" sz="2000" b="1" dirty="0"/>
              <a:t>b</a:t>
            </a:r>
            <a:r>
              <a:rPr lang="en-GB" sz="2000" b="1" dirty="0" smtClean="0"/>
              <a:t>ut less ideal solutions </a:t>
            </a:r>
          </a:p>
          <a:p>
            <a:pPr algn="ctr"/>
            <a:r>
              <a:rPr lang="en-GB" sz="2000" b="1" dirty="0" smtClean="0"/>
              <a:t>involving a compromise</a:t>
            </a:r>
          </a:p>
          <a:p>
            <a:pPr algn="ctr"/>
            <a:r>
              <a:rPr lang="en-GB" sz="2000" b="1" dirty="0" smtClean="0"/>
              <a:t>may be the best we can do…</a:t>
            </a:r>
          </a:p>
        </p:txBody>
      </p:sp>
      <p:sp>
        <p:nvSpPr>
          <p:cNvPr id="9" name="TextBox 8"/>
          <p:cNvSpPr txBox="1"/>
          <p:nvPr/>
        </p:nvSpPr>
        <p:spPr>
          <a:xfrm>
            <a:off x="6196359" y="3324225"/>
            <a:ext cx="914400" cy="914400"/>
          </a:xfrm>
          <a:prstGeom prst="rect">
            <a:avLst/>
          </a:prstGeom>
        </p:spPr>
        <p:txBody>
          <a:bodyPr vert="horz" wrap="none" lIns="91440" tIns="45720" rIns="91440" bIns="45720" rtlCol="0" anchor="b">
            <a:noAutofit/>
          </a:bodyPr>
          <a:lstStyle/>
          <a:p>
            <a:r>
              <a:rPr lang="en-GB" sz="2000" b="1" dirty="0" smtClean="0"/>
              <a:t>…and perhaps there may </a:t>
            </a:r>
          </a:p>
          <a:p>
            <a:r>
              <a:rPr lang="en-GB" sz="2000" b="1" dirty="0" smtClean="0"/>
              <a:t>not be a cost-effective </a:t>
            </a:r>
          </a:p>
          <a:p>
            <a:r>
              <a:rPr lang="en-GB" sz="2000" b="1" dirty="0"/>
              <a:t>s</a:t>
            </a:r>
            <a:r>
              <a:rPr lang="en-GB" sz="2000" b="1" dirty="0" smtClean="0"/>
              <a:t>olution which ‘Society’</a:t>
            </a:r>
          </a:p>
          <a:p>
            <a:r>
              <a:rPr lang="en-GB" sz="2000" b="1" dirty="0"/>
              <a:t>c</a:t>
            </a:r>
            <a:r>
              <a:rPr lang="en-GB" sz="2000" b="1" dirty="0" smtClean="0"/>
              <a:t>an afford because of</a:t>
            </a:r>
          </a:p>
          <a:p>
            <a:r>
              <a:rPr lang="en-GB" sz="2000" b="1" dirty="0"/>
              <a:t>t</a:t>
            </a:r>
            <a:r>
              <a:rPr lang="en-GB" sz="2000" b="1" dirty="0" smtClean="0"/>
              <a:t>he long-term burden on </a:t>
            </a:r>
          </a:p>
          <a:p>
            <a:r>
              <a:rPr lang="en-GB" sz="2000" b="1" dirty="0"/>
              <a:t>t</a:t>
            </a:r>
            <a:r>
              <a:rPr lang="en-GB" sz="2000" b="1" dirty="0" smtClean="0"/>
              <a:t>he environment...</a:t>
            </a:r>
          </a:p>
        </p:txBody>
      </p:sp>
      <p:sp>
        <p:nvSpPr>
          <p:cNvPr id="14" name="Left Arrow 13"/>
          <p:cNvSpPr/>
          <p:nvPr/>
        </p:nvSpPr>
        <p:spPr>
          <a:xfrm rot="16200000">
            <a:off x="5216621" y="3336076"/>
            <a:ext cx="1398001"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Left Arrow 14"/>
          <p:cNvSpPr/>
          <p:nvPr/>
        </p:nvSpPr>
        <p:spPr>
          <a:xfrm rot="5400000">
            <a:off x="7294548" y="4740820"/>
            <a:ext cx="1398001"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783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2000" fill="hold"/>
                                        <p:tgtEl>
                                          <p:spTgt spid="12"/>
                                        </p:tgtEl>
                                        <p:attrNameLst>
                                          <p:attrName>ppt_x</p:attrName>
                                        </p:attrNameLst>
                                      </p:cBhvr>
                                      <p:tavLst>
                                        <p:tav tm="0">
                                          <p:val>
                                            <p:strVal val="0-#ppt_w/2"/>
                                          </p:val>
                                        </p:tav>
                                        <p:tav tm="100000">
                                          <p:val>
                                            <p:strVal val="#ppt_x"/>
                                          </p:val>
                                        </p:tav>
                                      </p:tavLst>
                                    </p:anim>
                                    <p:anim calcmode="lin" valueType="num">
                                      <p:cBhvr additive="base">
                                        <p:cTn id="15" dur="2000" fill="hold"/>
                                        <p:tgtEl>
                                          <p:spTgt spid="12"/>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par>
                          <p:cTn id="25" fill="hold">
                            <p:stCondLst>
                              <p:cond delay="2000"/>
                            </p:stCondLst>
                            <p:childTnLst>
                              <p:par>
                                <p:cTn id="26" presetID="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2000" fill="hold"/>
                                        <p:tgtEl>
                                          <p:spTgt spid="14"/>
                                        </p:tgtEl>
                                        <p:attrNameLst>
                                          <p:attrName>ppt_x</p:attrName>
                                        </p:attrNameLst>
                                      </p:cBhvr>
                                      <p:tavLst>
                                        <p:tav tm="0">
                                          <p:val>
                                            <p:strVal val="#ppt_x"/>
                                          </p:val>
                                        </p:tav>
                                        <p:tav tm="100000">
                                          <p:val>
                                            <p:strVal val="#ppt_x"/>
                                          </p:val>
                                        </p:tav>
                                      </p:tavLst>
                                    </p:anim>
                                    <p:anim calcmode="lin" valueType="num">
                                      <p:cBhvr additive="base">
                                        <p:cTn id="29" dur="2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2000" fill="hold"/>
                                        <p:tgtEl>
                                          <p:spTgt spid="15"/>
                                        </p:tgtEl>
                                        <p:attrNameLst>
                                          <p:attrName>ppt_x</p:attrName>
                                        </p:attrNameLst>
                                      </p:cBhvr>
                                      <p:tavLst>
                                        <p:tav tm="0">
                                          <p:val>
                                            <p:strVal val="#ppt_x"/>
                                          </p:val>
                                        </p:tav>
                                        <p:tav tm="100000">
                                          <p:val>
                                            <p:strVal val="#ppt_x"/>
                                          </p:val>
                                        </p:tav>
                                      </p:tavLst>
                                    </p:anim>
                                    <p:anim calcmode="lin" valueType="num">
                                      <p:cBhvr additive="base">
                                        <p:cTn id="39"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p:bldP spid="8" grpId="0"/>
      <p:bldP spid="9" grpId="0"/>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spect="1"/>
          </p:cNvSpPr>
          <p:nvPr/>
        </p:nvSpPr>
        <p:spPr>
          <a:xfrm>
            <a:off x="2057631" y="1847711"/>
            <a:ext cx="5106188" cy="4618676"/>
          </a:xfrm>
          <a:prstGeom prst="ellipse">
            <a:avLst/>
          </a:prstGeom>
          <a:solidFill>
            <a:srgbClr val="66FF33"/>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solidFill>
                <a:srgbClr val="FFFFFF"/>
              </a:solidFill>
            </a:endParaRPr>
          </a:p>
        </p:txBody>
      </p:sp>
      <p:sp>
        <p:nvSpPr>
          <p:cNvPr id="181253" name="Text Box 3"/>
          <p:cNvSpPr txBox="1">
            <a:spLocks noChangeArrowheads="1"/>
          </p:cNvSpPr>
          <p:nvPr/>
        </p:nvSpPr>
        <p:spPr bwMode="auto">
          <a:xfrm>
            <a:off x="8553195" y="6378505"/>
            <a:ext cx="135276" cy="32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spcBef>
                <a:spcPct val="0"/>
              </a:spcBef>
              <a:buClrTx/>
              <a:buFontTx/>
              <a:buNone/>
            </a:pPr>
            <a:endParaRPr lang="en-US" altLang="en-US" sz="2400">
              <a:solidFill>
                <a:srgbClr val="000000"/>
              </a:solidFill>
              <a:latin typeface="Arial" pitchFamily="34" charset="0"/>
            </a:endParaRPr>
          </a:p>
        </p:txBody>
      </p:sp>
      <p:sp>
        <p:nvSpPr>
          <p:cNvPr id="762884" name="Oval 4"/>
          <p:cNvSpPr>
            <a:spLocks noChangeArrowheads="1"/>
          </p:cNvSpPr>
          <p:nvPr/>
        </p:nvSpPr>
        <p:spPr bwMode="auto">
          <a:xfrm>
            <a:off x="1550958" y="970618"/>
            <a:ext cx="6009835" cy="4581230"/>
          </a:xfrm>
          <a:prstGeom prst="ellipse">
            <a:avLst/>
          </a:prstGeom>
          <a:noFill/>
          <a:ln w="38100">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endParaRPr lang="en-US" altLang="en-US" sz="2400">
              <a:solidFill>
                <a:srgbClr val="000000"/>
              </a:solidFill>
              <a:latin typeface="Arial" pitchFamily="34" charset="0"/>
            </a:endParaRPr>
          </a:p>
        </p:txBody>
      </p:sp>
      <p:sp>
        <p:nvSpPr>
          <p:cNvPr id="762885" name="Oval 5"/>
          <p:cNvSpPr>
            <a:spLocks noChangeArrowheads="1"/>
          </p:cNvSpPr>
          <p:nvPr/>
        </p:nvSpPr>
        <p:spPr bwMode="auto">
          <a:xfrm>
            <a:off x="2774921" y="2123143"/>
            <a:ext cx="6009835" cy="4581230"/>
          </a:xfrm>
          <a:prstGeom prst="ellipse">
            <a:avLst/>
          </a:prstGeom>
          <a:noFill/>
          <a:ln w="38100">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endParaRPr lang="en-US" altLang="en-US" sz="2400">
              <a:solidFill>
                <a:srgbClr val="000000"/>
              </a:solidFill>
              <a:latin typeface="Arial" pitchFamily="34" charset="0"/>
            </a:endParaRPr>
          </a:p>
        </p:txBody>
      </p:sp>
      <p:sp>
        <p:nvSpPr>
          <p:cNvPr id="762886" name="Oval 6"/>
          <p:cNvSpPr>
            <a:spLocks noChangeArrowheads="1"/>
          </p:cNvSpPr>
          <p:nvPr/>
        </p:nvSpPr>
        <p:spPr bwMode="auto">
          <a:xfrm>
            <a:off x="326996" y="2121555"/>
            <a:ext cx="6009835" cy="4581230"/>
          </a:xfrm>
          <a:prstGeom prst="ellipse">
            <a:avLst/>
          </a:prstGeom>
          <a:noFill/>
          <a:ln w="38100">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endParaRPr lang="en-US" altLang="en-US" sz="2400">
              <a:solidFill>
                <a:srgbClr val="000000"/>
              </a:solidFill>
              <a:latin typeface="Arial" pitchFamily="34" charset="0"/>
            </a:endParaRPr>
          </a:p>
        </p:txBody>
      </p:sp>
      <p:sp>
        <p:nvSpPr>
          <p:cNvPr id="762887" name="Text Box 7"/>
          <p:cNvSpPr txBox="1">
            <a:spLocks noChangeArrowheads="1"/>
          </p:cNvSpPr>
          <p:nvPr/>
        </p:nvSpPr>
        <p:spPr bwMode="auto">
          <a:xfrm>
            <a:off x="3154354" y="1126749"/>
            <a:ext cx="28378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dirty="0">
                <a:solidFill>
                  <a:schemeClr val="accent2"/>
                </a:solidFill>
                <a:effectLst>
                  <a:outerShdw blurRad="38100" dist="38100" dir="2700000" algn="tl">
                    <a:srgbClr val="000000">
                      <a:alpha val="43137"/>
                    </a:srgbClr>
                  </a:outerShdw>
                </a:effectLst>
              </a:rPr>
              <a:t>SOCIETALLY</a:t>
            </a:r>
          </a:p>
          <a:p>
            <a:pPr algn="ctr" fontAlgn="auto">
              <a:spcBef>
                <a:spcPts val="0"/>
              </a:spcBef>
              <a:spcAft>
                <a:spcPts val="0"/>
              </a:spcAft>
              <a:defRPr/>
            </a:pPr>
            <a:r>
              <a:rPr lang="en-GB" sz="1800" b="1" dirty="0">
                <a:solidFill>
                  <a:schemeClr val="accent2"/>
                </a:solidFill>
                <a:effectLst>
                  <a:outerShdw blurRad="38100" dist="38100" dir="2700000" algn="tl">
                    <a:srgbClr val="000000">
                      <a:alpha val="43137"/>
                    </a:srgbClr>
                  </a:outerShdw>
                </a:effectLst>
              </a:rPr>
              <a:t>ACCEPTABLE</a:t>
            </a:r>
          </a:p>
        </p:txBody>
      </p:sp>
      <p:sp>
        <p:nvSpPr>
          <p:cNvPr id="762888" name="Text Box 8"/>
          <p:cNvSpPr txBox="1">
            <a:spLocks noChangeArrowheads="1"/>
          </p:cNvSpPr>
          <p:nvPr/>
        </p:nvSpPr>
        <p:spPr bwMode="auto">
          <a:xfrm>
            <a:off x="-131919" y="4620509"/>
            <a:ext cx="2707767" cy="646331"/>
          </a:xfrm>
          <a:prstGeom prst="rect">
            <a:avLst/>
          </a:prstGeom>
          <a:noFill/>
          <a:ln>
            <a:noFill/>
          </a:ln>
          <a:effectLst/>
          <a:extLst/>
        </p:spPr>
        <p:txBody>
          <a:bodyPr wrap="square">
            <a:spAutoFit/>
          </a:bodyPr>
          <a:lstStyle/>
          <a:p>
            <a:pPr algn="ctr" fontAlgn="auto">
              <a:spcBef>
                <a:spcPts val="0"/>
              </a:spcBef>
              <a:spcAft>
                <a:spcPts val="0"/>
              </a:spcAft>
              <a:defRPr/>
            </a:pPr>
            <a:r>
              <a:rPr lang="en-GB" sz="1800" b="1" dirty="0">
                <a:solidFill>
                  <a:srgbClr val="33CC33"/>
                </a:solidFill>
                <a:effectLst>
                  <a:outerShdw blurRad="38100" dist="38100" dir="2700000" algn="tl">
                    <a:srgbClr val="000000">
                      <a:alpha val="43137"/>
                    </a:srgbClr>
                  </a:outerShdw>
                </a:effectLst>
              </a:rPr>
              <a:t>ECOLOGICALLY</a:t>
            </a:r>
          </a:p>
          <a:p>
            <a:pPr algn="ctr" fontAlgn="auto">
              <a:spcBef>
                <a:spcPts val="0"/>
              </a:spcBef>
              <a:spcAft>
                <a:spcPts val="0"/>
              </a:spcAft>
              <a:defRPr/>
            </a:pPr>
            <a:r>
              <a:rPr lang="en-GB" sz="1800" b="1" dirty="0">
                <a:solidFill>
                  <a:srgbClr val="33CC33"/>
                </a:solidFill>
                <a:effectLst>
                  <a:outerShdw blurRad="38100" dist="38100" dir="2700000" algn="tl">
                    <a:srgbClr val="000000">
                      <a:alpha val="43137"/>
                    </a:srgbClr>
                  </a:outerShdw>
                </a:effectLst>
              </a:rPr>
              <a:t>SOUND</a:t>
            </a:r>
          </a:p>
        </p:txBody>
      </p:sp>
      <p:sp>
        <p:nvSpPr>
          <p:cNvPr id="762889" name="Text Box 9"/>
          <p:cNvSpPr txBox="1">
            <a:spLocks noChangeArrowheads="1"/>
          </p:cNvSpPr>
          <p:nvPr/>
        </p:nvSpPr>
        <p:spPr bwMode="auto">
          <a:xfrm>
            <a:off x="6561082" y="4605957"/>
            <a:ext cx="26873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dirty="0">
                <a:solidFill>
                  <a:srgbClr val="FF0000"/>
                </a:solidFill>
                <a:effectLst>
                  <a:outerShdw blurRad="38100" dist="38100" dir="2700000" algn="tl">
                    <a:srgbClr val="000000">
                      <a:alpha val="43137"/>
                    </a:srgbClr>
                  </a:outerShdw>
                </a:effectLst>
              </a:rPr>
              <a:t>ECONOMICALLY</a:t>
            </a:r>
          </a:p>
          <a:p>
            <a:pPr algn="ctr" fontAlgn="auto">
              <a:spcBef>
                <a:spcPts val="0"/>
              </a:spcBef>
              <a:spcAft>
                <a:spcPts val="0"/>
              </a:spcAft>
              <a:defRPr/>
            </a:pPr>
            <a:r>
              <a:rPr lang="en-GB" sz="1800" b="1" dirty="0">
                <a:solidFill>
                  <a:srgbClr val="FF0000"/>
                </a:solidFill>
                <a:effectLst>
                  <a:outerShdw blurRad="38100" dist="38100" dir="2700000" algn="tl">
                    <a:srgbClr val="000000">
                      <a:alpha val="43137"/>
                    </a:srgbClr>
                  </a:outerShdw>
                </a:effectLst>
              </a:rPr>
              <a:t>ROBUST</a:t>
            </a:r>
          </a:p>
        </p:txBody>
      </p:sp>
      <p:sp>
        <p:nvSpPr>
          <p:cNvPr id="762890" name="Text Box 10"/>
          <p:cNvSpPr txBox="1">
            <a:spLocks noChangeArrowheads="1"/>
          </p:cNvSpPr>
          <p:nvPr/>
        </p:nvSpPr>
        <p:spPr bwMode="auto">
          <a:xfrm>
            <a:off x="3064191" y="3279108"/>
            <a:ext cx="2998804"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r>
              <a:rPr lang="en-GB" altLang="en-US" sz="1700" i="1" dirty="0" smtClean="0">
                <a:solidFill>
                  <a:srgbClr val="000000"/>
                </a:solidFill>
                <a:latin typeface="Arial" pitchFamily="34" charset="0"/>
              </a:rPr>
              <a:t>This inner domain </a:t>
            </a:r>
          </a:p>
          <a:p>
            <a:pPr algn="ctr">
              <a:spcBef>
                <a:spcPct val="0"/>
              </a:spcBef>
              <a:buClrTx/>
              <a:buFontTx/>
              <a:buNone/>
            </a:pPr>
            <a:r>
              <a:rPr lang="en-GB" altLang="en-US" sz="1700" i="1" dirty="0" smtClean="0">
                <a:solidFill>
                  <a:srgbClr val="000000"/>
                </a:solidFill>
                <a:latin typeface="Arial" pitchFamily="34" charset="0"/>
              </a:rPr>
              <a:t>contains a subset of  ideas and technical solutions that </a:t>
            </a:r>
          </a:p>
          <a:p>
            <a:pPr algn="ctr">
              <a:spcBef>
                <a:spcPct val="0"/>
              </a:spcBef>
              <a:buClrTx/>
              <a:buFontTx/>
              <a:buNone/>
            </a:pPr>
            <a:r>
              <a:rPr lang="en-GB" altLang="en-US" sz="1700" i="1" dirty="0" smtClean="0">
                <a:solidFill>
                  <a:srgbClr val="000000"/>
                </a:solidFill>
                <a:latin typeface="Arial" pitchFamily="34" charset="0"/>
              </a:rPr>
              <a:t>could grow sustainably and </a:t>
            </a:r>
            <a:r>
              <a:rPr lang="en-GB" altLang="en-US" sz="1700" b="1" i="1" dirty="0" smtClean="0">
                <a:solidFill>
                  <a:srgbClr val="000000"/>
                </a:solidFill>
                <a:latin typeface="Arial" pitchFamily="34" charset="0"/>
              </a:rPr>
              <a:t>without  sacrificing  the environment</a:t>
            </a:r>
          </a:p>
          <a:p>
            <a:pPr algn="ctr">
              <a:spcBef>
                <a:spcPct val="0"/>
              </a:spcBef>
              <a:buClrTx/>
              <a:buFontTx/>
              <a:buNone/>
            </a:pPr>
            <a:r>
              <a:rPr lang="en-GB" altLang="en-US" sz="1700" i="1" dirty="0" smtClean="0">
                <a:solidFill>
                  <a:srgbClr val="000000"/>
                </a:solidFill>
                <a:latin typeface="Arial" pitchFamily="34" charset="0"/>
              </a:rPr>
              <a:t>   </a:t>
            </a:r>
            <a:endParaRPr lang="en-GB" altLang="en-US" sz="1700" i="1" dirty="0">
              <a:solidFill>
                <a:srgbClr val="000000"/>
              </a:solidFill>
              <a:latin typeface="Arial" pitchFamily="34" charset="0"/>
            </a:endParaRPr>
          </a:p>
        </p:txBody>
      </p:sp>
      <p:sp>
        <p:nvSpPr>
          <p:cNvPr id="762891" name="Text Box 11"/>
          <p:cNvSpPr txBox="1">
            <a:spLocks noChangeArrowheads="1"/>
          </p:cNvSpPr>
          <p:nvPr/>
        </p:nvSpPr>
        <p:spPr bwMode="auto">
          <a:xfrm>
            <a:off x="1411444" y="2416484"/>
            <a:ext cx="17002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i="1" dirty="0">
                <a:solidFill>
                  <a:srgbClr val="000000"/>
                </a:solidFill>
                <a:effectLst>
                  <a:outerShdw blurRad="38100" dist="38100" dir="2700000" algn="tl">
                    <a:srgbClr val="FFFFFF"/>
                  </a:outerShdw>
                </a:effectLst>
              </a:rPr>
              <a:t>Durable</a:t>
            </a:r>
          </a:p>
        </p:txBody>
      </p:sp>
      <p:sp>
        <p:nvSpPr>
          <p:cNvPr id="762892" name="Text Box 12"/>
          <p:cNvSpPr txBox="1">
            <a:spLocks noChangeArrowheads="1"/>
          </p:cNvSpPr>
          <p:nvPr/>
        </p:nvSpPr>
        <p:spPr bwMode="auto">
          <a:xfrm>
            <a:off x="5779838" y="2416484"/>
            <a:ext cx="19130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i="1" dirty="0">
                <a:solidFill>
                  <a:srgbClr val="000000"/>
                </a:solidFill>
                <a:effectLst>
                  <a:outerShdw blurRad="38100" dist="38100" dir="2700000" algn="tl">
                    <a:srgbClr val="FFFFFF"/>
                  </a:outerShdw>
                </a:effectLst>
              </a:rPr>
              <a:t>Equitable</a:t>
            </a:r>
          </a:p>
        </p:txBody>
      </p:sp>
      <p:sp>
        <p:nvSpPr>
          <p:cNvPr id="762893" name="Text Box 13"/>
          <p:cNvSpPr txBox="1">
            <a:spLocks noChangeArrowheads="1"/>
          </p:cNvSpPr>
          <p:nvPr/>
        </p:nvSpPr>
        <p:spPr bwMode="auto">
          <a:xfrm>
            <a:off x="3796637" y="6009173"/>
            <a:ext cx="1628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i="1" dirty="0">
                <a:solidFill>
                  <a:srgbClr val="000000"/>
                </a:solidFill>
                <a:effectLst>
                  <a:outerShdw blurRad="38100" dist="38100" dir="2700000" algn="tl">
                    <a:srgbClr val="FFFFFF"/>
                  </a:outerShdw>
                </a:effectLst>
              </a:rPr>
              <a:t>Viable</a:t>
            </a:r>
          </a:p>
        </p:txBody>
      </p:sp>
      <p:sp>
        <p:nvSpPr>
          <p:cNvPr id="3" name="TextBox 2"/>
          <p:cNvSpPr txBox="1">
            <a:spLocks noChangeArrowheads="1"/>
          </p:cNvSpPr>
          <p:nvPr/>
        </p:nvSpPr>
        <p:spPr bwMode="auto">
          <a:xfrm rot="3218656">
            <a:off x="5220952" y="3285828"/>
            <a:ext cx="1117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eaLnBrk="1" hangingPunct="1">
              <a:spcBef>
                <a:spcPct val="0"/>
              </a:spcBef>
              <a:buClrTx/>
              <a:buFontTx/>
              <a:buNone/>
            </a:pPr>
            <a:r>
              <a:rPr lang="en-GB" altLang="en-US" sz="1600" dirty="0">
                <a:solidFill>
                  <a:srgbClr val="800080"/>
                </a:solidFill>
              </a:rPr>
              <a:t>Equitable </a:t>
            </a:r>
          </a:p>
        </p:txBody>
      </p:sp>
      <p:sp>
        <p:nvSpPr>
          <p:cNvPr id="4" name="TextBox 3"/>
          <p:cNvSpPr txBox="1">
            <a:spLocks noChangeArrowheads="1"/>
          </p:cNvSpPr>
          <p:nvPr/>
        </p:nvSpPr>
        <p:spPr bwMode="auto">
          <a:xfrm rot="18718975">
            <a:off x="2968267" y="3074259"/>
            <a:ext cx="9604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eaLnBrk="1" hangingPunct="1">
              <a:spcBef>
                <a:spcPct val="0"/>
              </a:spcBef>
              <a:buClrTx/>
              <a:buFontTx/>
              <a:buNone/>
            </a:pPr>
            <a:r>
              <a:rPr lang="en-GB" altLang="en-US" sz="1600" dirty="0">
                <a:solidFill>
                  <a:srgbClr val="800080"/>
                </a:solidFill>
              </a:rPr>
              <a:t>Durable</a:t>
            </a:r>
          </a:p>
        </p:txBody>
      </p:sp>
      <p:sp>
        <p:nvSpPr>
          <p:cNvPr id="5" name="TextBox 4"/>
          <p:cNvSpPr txBox="1">
            <a:spLocks noChangeArrowheads="1"/>
          </p:cNvSpPr>
          <p:nvPr/>
        </p:nvSpPr>
        <p:spPr bwMode="auto">
          <a:xfrm>
            <a:off x="4271916" y="5108776"/>
            <a:ext cx="7789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eaLnBrk="1" hangingPunct="1">
              <a:spcBef>
                <a:spcPct val="0"/>
              </a:spcBef>
              <a:buClrTx/>
              <a:buFontTx/>
              <a:buNone/>
            </a:pPr>
            <a:r>
              <a:rPr lang="en-GB" altLang="en-US" sz="1600" dirty="0">
                <a:solidFill>
                  <a:srgbClr val="800080"/>
                </a:solidFill>
              </a:rPr>
              <a:t>Viable</a:t>
            </a:r>
          </a:p>
        </p:txBody>
      </p:sp>
      <p:sp>
        <p:nvSpPr>
          <p:cNvPr id="6" name="Title 5"/>
          <p:cNvSpPr>
            <a:spLocks noGrp="1"/>
          </p:cNvSpPr>
          <p:nvPr>
            <p:ph type="title"/>
          </p:nvPr>
        </p:nvSpPr>
        <p:spPr>
          <a:xfrm>
            <a:off x="2575848" y="-723900"/>
            <a:ext cx="8424862" cy="1447800"/>
          </a:xfrm>
        </p:spPr>
        <p:txBody>
          <a:bodyPr>
            <a:normAutofit/>
          </a:bodyPr>
          <a:lstStyle/>
          <a:p>
            <a:r>
              <a:rPr lang="en-GB" sz="2800" b="0" dirty="0" smtClean="0">
                <a:solidFill>
                  <a:srgbClr val="00B050"/>
                </a:solidFill>
              </a:rPr>
              <a:t>Innovating for Sustainable Growth</a:t>
            </a:r>
            <a:endParaRPr lang="en-GB" sz="2800" b="0" dirty="0">
              <a:solidFill>
                <a:srgbClr val="00B050"/>
              </a:solidFill>
            </a:endParaRPr>
          </a:p>
        </p:txBody>
      </p:sp>
      <p:sp>
        <p:nvSpPr>
          <p:cNvPr id="7" name="Curved Left Arrow 6"/>
          <p:cNvSpPr/>
          <p:nvPr/>
        </p:nvSpPr>
        <p:spPr>
          <a:xfrm rot="1927867">
            <a:off x="5493555" y="3698035"/>
            <a:ext cx="438504" cy="19257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8"/>
          <p:cNvSpPr/>
          <p:nvPr/>
        </p:nvSpPr>
        <p:spPr>
          <a:xfrm>
            <a:off x="85936" y="923924"/>
            <a:ext cx="8955314" cy="5845763"/>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rved Left Arrow 20"/>
          <p:cNvSpPr/>
          <p:nvPr/>
        </p:nvSpPr>
        <p:spPr>
          <a:xfrm rot="9127034">
            <a:off x="3229115" y="3494269"/>
            <a:ext cx="438768" cy="207545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urved Left Arrow 21"/>
          <p:cNvSpPr/>
          <p:nvPr/>
        </p:nvSpPr>
        <p:spPr>
          <a:xfrm rot="16200000">
            <a:off x="4391441" y="1844642"/>
            <a:ext cx="389696" cy="18573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25" presetClass="entr" presetSubtype="0" fill="hold" grpId="0" nodeType="afterEffect">
                                  <p:stCondLst>
                                    <p:cond delay="0"/>
                                  </p:stCondLst>
                                  <p:childTnLst>
                                    <p:set>
                                      <p:cBhvr>
                                        <p:cTn id="10" dur="1" fill="hold">
                                          <p:stCondLst>
                                            <p:cond delay="0"/>
                                          </p:stCondLst>
                                        </p:cTn>
                                        <p:tgtEl>
                                          <p:spTgt spid="762887"/>
                                        </p:tgtEl>
                                        <p:attrNameLst>
                                          <p:attrName>style.visibility</p:attrName>
                                        </p:attrNameLst>
                                      </p:cBhvr>
                                      <p:to>
                                        <p:strVal val="visible"/>
                                      </p:to>
                                    </p:set>
                                    <p:anim calcmode="lin" valueType="num">
                                      <p:cBhvr>
                                        <p:cTn id="11" dur="500" decel="50000" fill="hold">
                                          <p:stCondLst>
                                            <p:cond delay="0"/>
                                          </p:stCondLst>
                                        </p:cTn>
                                        <p:tgtEl>
                                          <p:spTgt spid="762887"/>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762887"/>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762887"/>
                                        </p:tgtEl>
                                        <p:attrNameLst>
                                          <p:attrName>ppt_w</p:attrName>
                                        </p:attrNameLst>
                                      </p:cBhvr>
                                      <p:tavLst>
                                        <p:tav tm="0">
                                          <p:val>
                                            <p:strVal val="#ppt_w*.05"/>
                                          </p:val>
                                        </p:tav>
                                        <p:tav tm="100000">
                                          <p:val>
                                            <p:strVal val="#ppt_w"/>
                                          </p:val>
                                        </p:tav>
                                      </p:tavLst>
                                    </p:anim>
                                    <p:anim calcmode="lin" valueType="num">
                                      <p:cBhvr>
                                        <p:cTn id="14" dur="1000" fill="hold"/>
                                        <p:tgtEl>
                                          <p:spTgt spid="762887"/>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762887"/>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762887"/>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762887"/>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762887"/>
                                        </p:tgtEl>
                                      </p:cBhvr>
                                    </p:animEffect>
                                  </p:childTnLst>
                                </p:cTn>
                              </p:par>
                              <p:par>
                                <p:cTn id="19" presetID="25" presetClass="entr" presetSubtype="0" fill="hold" grpId="0" nodeType="withEffect">
                                  <p:stCondLst>
                                    <p:cond delay="0"/>
                                  </p:stCondLst>
                                  <p:childTnLst>
                                    <p:set>
                                      <p:cBhvr>
                                        <p:cTn id="20" dur="1" fill="hold">
                                          <p:stCondLst>
                                            <p:cond delay="0"/>
                                          </p:stCondLst>
                                        </p:cTn>
                                        <p:tgtEl>
                                          <p:spTgt spid="762888"/>
                                        </p:tgtEl>
                                        <p:attrNameLst>
                                          <p:attrName>style.visibility</p:attrName>
                                        </p:attrNameLst>
                                      </p:cBhvr>
                                      <p:to>
                                        <p:strVal val="visible"/>
                                      </p:to>
                                    </p:set>
                                    <p:anim calcmode="lin" valueType="num">
                                      <p:cBhvr>
                                        <p:cTn id="21" dur="500" decel="50000" fill="hold">
                                          <p:stCondLst>
                                            <p:cond delay="0"/>
                                          </p:stCondLst>
                                        </p:cTn>
                                        <p:tgtEl>
                                          <p:spTgt spid="762888"/>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762888"/>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762888"/>
                                        </p:tgtEl>
                                        <p:attrNameLst>
                                          <p:attrName>ppt_w</p:attrName>
                                        </p:attrNameLst>
                                      </p:cBhvr>
                                      <p:tavLst>
                                        <p:tav tm="0">
                                          <p:val>
                                            <p:strVal val="#ppt_w*.05"/>
                                          </p:val>
                                        </p:tav>
                                        <p:tav tm="100000">
                                          <p:val>
                                            <p:strVal val="#ppt_w"/>
                                          </p:val>
                                        </p:tav>
                                      </p:tavLst>
                                    </p:anim>
                                    <p:anim calcmode="lin" valueType="num">
                                      <p:cBhvr>
                                        <p:cTn id="24" dur="1000" fill="hold"/>
                                        <p:tgtEl>
                                          <p:spTgt spid="762888"/>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762888"/>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762888"/>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762888"/>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762888"/>
                                        </p:tgtEl>
                                      </p:cBhvr>
                                    </p:animEffect>
                                  </p:childTnLst>
                                </p:cTn>
                              </p:par>
                            </p:childTnLst>
                          </p:cTn>
                        </p:par>
                        <p:par>
                          <p:cTn id="29" fill="hold" nodeType="afterGroup">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762884"/>
                                        </p:tgtEl>
                                        <p:attrNameLst>
                                          <p:attrName>style.visibility</p:attrName>
                                        </p:attrNameLst>
                                      </p:cBhvr>
                                      <p:to>
                                        <p:strVal val="visible"/>
                                      </p:to>
                                    </p:set>
                                    <p:animEffect transition="in" filter="fade">
                                      <p:cBhvr>
                                        <p:cTn id="32" dur="2000"/>
                                        <p:tgtEl>
                                          <p:spTgt spid="76288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62886"/>
                                        </p:tgtEl>
                                        <p:attrNameLst>
                                          <p:attrName>style.visibility</p:attrName>
                                        </p:attrNameLst>
                                      </p:cBhvr>
                                      <p:to>
                                        <p:strVal val="visible"/>
                                      </p:to>
                                    </p:set>
                                    <p:animEffect transition="in" filter="fade">
                                      <p:cBhvr>
                                        <p:cTn id="35" dur="2000"/>
                                        <p:tgtEl>
                                          <p:spTgt spid="76288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62891"/>
                                        </p:tgtEl>
                                        <p:attrNameLst>
                                          <p:attrName>style.visibility</p:attrName>
                                        </p:attrNameLst>
                                      </p:cBhvr>
                                      <p:to>
                                        <p:strVal val="visible"/>
                                      </p:to>
                                    </p:set>
                                    <p:animEffect transition="in" filter="fade">
                                      <p:cBhvr>
                                        <p:cTn id="40" dur="2000"/>
                                        <p:tgtEl>
                                          <p:spTgt spid="762891"/>
                                        </p:tgtEl>
                                      </p:cBhvr>
                                    </p:animEffect>
                                    <p:anim calcmode="lin" valueType="num">
                                      <p:cBhvr>
                                        <p:cTn id="41" dur="2000" fill="hold"/>
                                        <p:tgtEl>
                                          <p:spTgt spid="762891"/>
                                        </p:tgtEl>
                                        <p:attrNameLst>
                                          <p:attrName>ppt_x</p:attrName>
                                        </p:attrNameLst>
                                      </p:cBhvr>
                                      <p:tavLst>
                                        <p:tav tm="0">
                                          <p:val>
                                            <p:strVal val="#ppt_x"/>
                                          </p:val>
                                        </p:tav>
                                        <p:tav tm="100000">
                                          <p:val>
                                            <p:strVal val="#ppt_x"/>
                                          </p:val>
                                        </p:tav>
                                      </p:tavLst>
                                    </p:anim>
                                    <p:anim calcmode="lin" valueType="num">
                                      <p:cBhvr>
                                        <p:cTn id="42" dur="2000" fill="hold"/>
                                        <p:tgtEl>
                                          <p:spTgt spid="762891"/>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1" nodeType="clickEffect">
                                  <p:stCondLst>
                                    <p:cond delay="0"/>
                                  </p:stCondLst>
                                  <p:childTnLst>
                                    <p:animEffect transition="out" filter="fade">
                                      <p:cBhvr>
                                        <p:cTn id="46" dur="2000"/>
                                        <p:tgtEl>
                                          <p:spTgt spid="762891"/>
                                        </p:tgtEl>
                                      </p:cBhvr>
                                    </p:animEffect>
                                    <p:set>
                                      <p:cBhvr>
                                        <p:cTn id="47" dur="1" fill="hold">
                                          <p:stCondLst>
                                            <p:cond delay="1999"/>
                                          </p:stCondLst>
                                        </p:cTn>
                                        <p:tgtEl>
                                          <p:spTgt spid="76289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2000"/>
                                        <p:tgtEl>
                                          <p:spTgt spid="762886"/>
                                        </p:tgtEl>
                                      </p:cBhvr>
                                    </p:animEffect>
                                    <p:set>
                                      <p:cBhvr>
                                        <p:cTn id="50" dur="1" fill="hold">
                                          <p:stCondLst>
                                            <p:cond delay="1999"/>
                                          </p:stCondLst>
                                        </p:cTn>
                                        <p:tgtEl>
                                          <p:spTgt spid="762886"/>
                                        </p:tgtEl>
                                        <p:attrNameLst>
                                          <p:attrName>style.visibility</p:attrName>
                                        </p:attrNameLst>
                                      </p:cBhvr>
                                      <p:to>
                                        <p:strVal val="hidden"/>
                                      </p:to>
                                    </p:set>
                                  </p:childTnLst>
                                </p:cTn>
                              </p:par>
                              <p:par>
                                <p:cTn id="51" presetID="25" presetClass="entr" presetSubtype="0" fill="hold" grpId="0" nodeType="withEffect">
                                  <p:stCondLst>
                                    <p:cond delay="0"/>
                                  </p:stCondLst>
                                  <p:childTnLst>
                                    <p:set>
                                      <p:cBhvr>
                                        <p:cTn id="52" dur="1" fill="hold">
                                          <p:stCondLst>
                                            <p:cond delay="0"/>
                                          </p:stCondLst>
                                        </p:cTn>
                                        <p:tgtEl>
                                          <p:spTgt spid="762889"/>
                                        </p:tgtEl>
                                        <p:attrNameLst>
                                          <p:attrName>style.visibility</p:attrName>
                                        </p:attrNameLst>
                                      </p:cBhvr>
                                      <p:to>
                                        <p:strVal val="visible"/>
                                      </p:to>
                                    </p:set>
                                    <p:anim calcmode="lin" valueType="num">
                                      <p:cBhvr>
                                        <p:cTn id="53" dur="500" decel="50000" fill="hold">
                                          <p:stCondLst>
                                            <p:cond delay="0"/>
                                          </p:stCondLst>
                                        </p:cTn>
                                        <p:tgtEl>
                                          <p:spTgt spid="762889"/>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762889"/>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762889"/>
                                        </p:tgtEl>
                                        <p:attrNameLst>
                                          <p:attrName>ppt_w</p:attrName>
                                        </p:attrNameLst>
                                      </p:cBhvr>
                                      <p:tavLst>
                                        <p:tav tm="0">
                                          <p:val>
                                            <p:strVal val="#ppt_w*.05"/>
                                          </p:val>
                                        </p:tav>
                                        <p:tav tm="100000">
                                          <p:val>
                                            <p:strVal val="#ppt_w"/>
                                          </p:val>
                                        </p:tav>
                                      </p:tavLst>
                                    </p:anim>
                                    <p:anim calcmode="lin" valueType="num">
                                      <p:cBhvr>
                                        <p:cTn id="56" dur="1000" fill="hold"/>
                                        <p:tgtEl>
                                          <p:spTgt spid="762889"/>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762889"/>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762889"/>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762889"/>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762889"/>
                                        </p:tgtEl>
                                      </p:cBhvr>
                                    </p:animEffect>
                                  </p:childTnLst>
                                </p:cTn>
                              </p:par>
                              <p:par>
                                <p:cTn id="61" presetID="25" presetClass="exit" presetSubtype="0" fill="hold" grpId="1" nodeType="withEffect">
                                  <p:stCondLst>
                                    <p:cond delay="0"/>
                                  </p:stCondLst>
                                  <p:childTnLst>
                                    <p:animEffect transition="out" filter="fade">
                                      <p:cBhvr>
                                        <p:cTn id="62" dur="1000" accel="50000">
                                          <p:stCondLst>
                                            <p:cond delay="0"/>
                                          </p:stCondLst>
                                        </p:cTn>
                                        <p:tgtEl>
                                          <p:spTgt spid="762888"/>
                                        </p:tgtEl>
                                      </p:cBhvr>
                                    </p:animEffect>
                                    <p:anim calcmode="lin" valueType="num">
                                      <p:cBhvr>
                                        <p:cTn id="63" dur="500" accel="50000">
                                          <p:stCondLst>
                                            <p:cond delay="0"/>
                                          </p:stCondLst>
                                        </p:cTn>
                                        <p:tgtEl>
                                          <p:spTgt spid="762888"/>
                                        </p:tgtEl>
                                        <p:attrNameLst>
                                          <p:attrName>ppt_y</p:attrName>
                                        </p:attrNameLst>
                                      </p:cBhvr>
                                      <p:tavLst>
                                        <p:tav tm="0">
                                          <p:val>
                                            <p:strVal val="ppt_y"/>
                                          </p:val>
                                        </p:tav>
                                        <p:tav tm="100000">
                                          <p:val>
                                            <p:strVal val="ppt_y+.1"/>
                                          </p:val>
                                        </p:tav>
                                      </p:tavLst>
                                    </p:anim>
                                    <p:anim calcmode="lin" valueType="num">
                                      <p:cBhvr>
                                        <p:cTn id="64" dur="500" decel="50000">
                                          <p:stCondLst>
                                            <p:cond delay="500"/>
                                          </p:stCondLst>
                                        </p:cTn>
                                        <p:tgtEl>
                                          <p:spTgt spid="762888"/>
                                        </p:tgtEl>
                                        <p:attrNameLst>
                                          <p:attrName>ppt_y</p:attrName>
                                        </p:attrNameLst>
                                      </p:cBhvr>
                                      <p:tavLst>
                                        <p:tav tm="0">
                                          <p:val>
                                            <p:strVal val="ppt_y"/>
                                          </p:val>
                                        </p:tav>
                                        <p:tav tm="100000">
                                          <p:val>
                                            <p:strVal val="ppt_y-.1"/>
                                          </p:val>
                                        </p:tav>
                                      </p:tavLst>
                                    </p:anim>
                                    <p:anim calcmode="lin" valueType="num">
                                      <p:cBhvr>
                                        <p:cTn id="65" dur="500" accel="50000">
                                          <p:stCondLst>
                                            <p:cond delay="500"/>
                                          </p:stCondLst>
                                        </p:cTn>
                                        <p:tgtEl>
                                          <p:spTgt spid="762888"/>
                                        </p:tgtEl>
                                        <p:attrNameLst>
                                          <p:attrName>ppt_x</p:attrName>
                                        </p:attrNameLst>
                                      </p:cBhvr>
                                      <p:tavLst>
                                        <p:tav tm="0">
                                          <p:val>
                                            <p:strVal val="ppt_x"/>
                                          </p:val>
                                        </p:tav>
                                        <p:tav tm="100000">
                                          <p:val>
                                            <p:strVal val="ppt_x+.4"/>
                                          </p:val>
                                        </p:tav>
                                      </p:tavLst>
                                    </p:anim>
                                    <p:anim calcmode="lin" valueType="num">
                                      <p:cBhvr>
                                        <p:cTn id="66" dur="1000"/>
                                        <p:tgtEl>
                                          <p:spTgt spid="762888"/>
                                        </p:tgtEl>
                                        <p:attrNameLst>
                                          <p:attrName>ppt_h</p:attrName>
                                        </p:attrNameLst>
                                      </p:cBhvr>
                                      <p:tavLst>
                                        <p:tav tm="0">
                                          <p:val>
                                            <p:strVal val="ppt_h"/>
                                          </p:val>
                                        </p:tav>
                                        <p:tav tm="100000">
                                          <p:val>
                                            <p:strVal val="ppt_h"/>
                                          </p:val>
                                        </p:tav>
                                      </p:tavLst>
                                    </p:anim>
                                    <p:anim calcmode="lin" valueType="num">
                                      <p:cBhvr>
                                        <p:cTn id="67" dur="500" accel="50000">
                                          <p:stCondLst>
                                            <p:cond delay="0"/>
                                          </p:stCondLst>
                                        </p:cTn>
                                        <p:tgtEl>
                                          <p:spTgt spid="762888"/>
                                        </p:tgtEl>
                                        <p:attrNameLst>
                                          <p:attrName>ppt_w</p:attrName>
                                        </p:attrNameLst>
                                      </p:cBhvr>
                                      <p:tavLst>
                                        <p:tav tm="0">
                                          <p:val>
                                            <p:strVal val="ppt_w"/>
                                          </p:val>
                                        </p:tav>
                                        <p:tav tm="100000">
                                          <p:val>
                                            <p:strVal val="ppt_w*.05"/>
                                          </p:val>
                                        </p:tav>
                                      </p:tavLst>
                                    </p:anim>
                                    <p:anim calcmode="lin" valueType="num">
                                      <p:cBhvr>
                                        <p:cTn id="68" dur="500" decel="50000">
                                          <p:stCondLst>
                                            <p:cond delay="500"/>
                                          </p:stCondLst>
                                        </p:cTn>
                                        <p:tgtEl>
                                          <p:spTgt spid="762888"/>
                                        </p:tgtEl>
                                        <p:attrNameLst>
                                          <p:attrName>ppt_w</p:attrName>
                                        </p:attrNameLst>
                                      </p:cBhvr>
                                      <p:tavLst>
                                        <p:tav tm="0">
                                          <p:val>
                                            <p:strVal val="ppt_w"/>
                                          </p:val>
                                        </p:tav>
                                        <p:tav tm="100000">
                                          <p:val>
                                            <p:strVal val="ppt_w/.05"/>
                                          </p:val>
                                        </p:tav>
                                      </p:tavLst>
                                    </p:anim>
                                    <p:anim calcmode="lin" valueType="num">
                                      <p:cBhvr>
                                        <p:cTn id="69" dur="500" accel="50000">
                                          <p:stCondLst>
                                            <p:cond delay="500"/>
                                          </p:stCondLst>
                                        </p:cTn>
                                        <p:tgtEl>
                                          <p:spTgt spid="762888"/>
                                        </p:tgtEl>
                                        <p:attrNameLst>
                                          <p:attrName>style.rotation</p:attrName>
                                        </p:attrNameLst>
                                      </p:cBhvr>
                                      <p:tavLst>
                                        <p:tav tm="0">
                                          <p:val>
                                            <p:fltVal val="0"/>
                                          </p:val>
                                        </p:tav>
                                        <p:tav tm="100000">
                                          <p:val>
                                            <p:fltVal val="-90"/>
                                          </p:val>
                                        </p:tav>
                                      </p:tavLst>
                                    </p:anim>
                                    <p:set>
                                      <p:cBhvr>
                                        <p:cTn id="70" dur="1" fill="hold">
                                          <p:stCondLst>
                                            <p:cond delay="999"/>
                                          </p:stCondLst>
                                        </p:cTn>
                                        <p:tgtEl>
                                          <p:spTgt spid="762888"/>
                                        </p:tgtEl>
                                        <p:attrNameLst>
                                          <p:attrName>style.visibility</p:attrName>
                                        </p:attrNameLst>
                                      </p:cBhvr>
                                      <p:to>
                                        <p:strVal val="hidden"/>
                                      </p:to>
                                    </p:set>
                                  </p:childTnLst>
                                </p:cTn>
                              </p:par>
                            </p:childTnLst>
                          </p:cTn>
                        </p:par>
                        <p:par>
                          <p:cTn id="71" fill="hold" nodeType="afterGroup">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762885"/>
                                        </p:tgtEl>
                                        <p:attrNameLst>
                                          <p:attrName>style.visibility</p:attrName>
                                        </p:attrNameLst>
                                      </p:cBhvr>
                                      <p:to>
                                        <p:strVal val="visible"/>
                                      </p:to>
                                    </p:set>
                                    <p:animEffect transition="in" filter="fade">
                                      <p:cBhvr>
                                        <p:cTn id="74" dur="2000"/>
                                        <p:tgtEl>
                                          <p:spTgt spid="762885"/>
                                        </p:tgtEl>
                                      </p:cBhvr>
                                    </p:animEffect>
                                  </p:childTnLst>
                                </p:cTn>
                              </p:par>
                            </p:childTnLst>
                          </p:cTn>
                        </p:par>
                        <p:par>
                          <p:cTn id="75" fill="hold" nodeType="afterGroup">
                            <p:stCondLst>
                              <p:cond delay="4000"/>
                            </p:stCondLst>
                            <p:childTnLst>
                              <p:par>
                                <p:cTn id="76" presetID="42" presetClass="entr" presetSubtype="0" fill="hold" grpId="0" nodeType="afterEffect">
                                  <p:stCondLst>
                                    <p:cond delay="0"/>
                                  </p:stCondLst>
                                  <p:childTnLst>
                                    <p:set>
                                      <p:cBhvr>
                                        <p:cTn id="77" dur="1" fill="hold">
                                          <p:stCondLst>
                                            <p:cond delay="0"/>
                                          </p:stCondLst>
                                        </p:cTn>
                                        <p:tgtEl>
                                          <p:spTgt spid="762892"/>
                                        </p:tgtEl>
                                        <p:attrNameLst>
                                          <p:attrName>style.visibility</p:attrName>
                                        </p:attrNameLst>
                                      </p:cBhvr>
                                      <p:to>
                                        <p:strVal val="visible"/>
                                      </p:to>
                                    </p:set>
                                    <p:animEffect transition="in" filter="fade">
                                      <p:cBhvr>
                                        <p:cTn id="78" dur="2000"/>
                                        <p:tgtEl>
                                          <p:spTgt spid="762892"/>
                                        </p:tgtEl>
                                      </p:cBhvr>
                                    </p:animEffect>
                                    <p:anim calcmode="lin" valueType="num">
                                      <p:cBhvr>
                                        <p:cTn id="79" dur="2000" fill="hold"/>
                                        <p:tgtEl>
                                          <p:spTgt spid="762892"/>
                                        </p:tgtEl>
                                        <p:attrNameLst>
                                          <p:attrName>ppt_x</p:attrName>
                                        </p:attrNameLst>
                                      </p:cBhvr>
                                      <p:tavLst>
                                        <p:tav tm="0">
                                          <p:val>
                                            <p:strVal val="#ppt_x"/>
                                          </p:val>
                                        </p:tav>
                                        <p:tav tm="100000">
                                          <p:val>
                                            <p:strVal val="#ppt_x"/>
                                          </p:val>
                                        </p:tav>
                                      </p:tavLst>
                                    </p:anim>
                                    <p:anim calcmode="lin" valueType="num">
                                      <p:cBhvr>
                                        <p:cTn id="80" dur="2000" fill="hold"/>
                                        <p:tgtEl>
                                          <p:spTgt spid="762892"/>
                                        </p:tgtEl>
                                        <p:attrNameLst>
                                          <p:attrName>ppt_y</p:attrName>
                                        </p:attrNameLst>
                                      </p:cBhvr>
                                      <p:tavLst>
                                        <p:tav tm="0">
                                          <p:val>
                                            <p:strVal val="#ppt_y+.1"/>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xit" presetSubtype="0" fill="hold" grpId="1" nodeType="clickEffect">
                                  <p:stCondLst>
                                    <p:cond delay="0"/>
                                  </p:stCondLst>
                                  <p:childTnLst>
                                    <p:animEffect transition="out" filter="fade">
                                      <p:cBhvr>
                                        <p:cTn id="84" dur="2000"/>
                                        <p:tgtEl>
                                          <p:spTgt spid="762884"/>
                                        </p:tgtEl>
                                      </p:cBhvr>
                                    </p:animEffect>
                                    <p:set>
                                      <p:cBhvr>
                                        <p:cTn id="85" dur="1" fill="hold">
                                          <p:stCondLst>
                                            <p:cond delay="1999"/>
                                          </p:stCondLst>
                                        </p:cTn>
                                        <p:tgtEl>
                                          <p:spTgt spid="76288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2000"/>
                                        <p:tgtEl>
                                          <p:spTgt spid="762892"/>
                                        </p:tgtEl>
                                      </p:cBhvr>
                                    </p:animEffect>
                                    <p:set>
                                      <p:cBhvr>
                                        <p:cTn id="88" dur="1" fill="hold">
                                          <p:stCondLst>
                                            <p:cond delay="1999"/>
                                          </p:stCondLst>
                                        </p:cTn>
                                        <p:tgtEl>
                                          <p:spTgt spid="762892"/>
                                        </p:tgtEl>
                                        <p:attrNameLst>
                                          <p:attrName>style.visibility</p:attrName>
                                        </p:attrNameLst>
                                      </p:cBhvr>
                                      <p:to>
                                        <p:strVal val="hidden"/>
                                      </p:to>
                                    </p:set>
                                  </p:childTnLst>
                                </p:cTn>
                              </p:par>
                            </p:childTnLst>
                          </p:cTn>
                        </p:par>
                        <p:par>
                          <p:cTn id="89" fill="hold" nodeType="afterGroup">
                            <p:stCondLst>
                              <p:cond delay="2000"/>
                            </p:stCondLst>
                            <p:childTnLst>
                              <p:par>
                                <p:cTn id="90" presetID="10" presetClass="entr" presetSubtype="0" fill="hold" grpId="2" nodeType="afterEffect">
                                  <p:stCondLst>
                                    <p:cond delay="0"/>
                                  </p:stCondLst>
                                  <p:childTnLst>
                                    <p:set>
                                      <p:cBhvr>
                                        <p:cTn id="91" dur="1" fill="hold">
                                          <p:stCondLst>
                                            <p:cond delay="0"/>
                                          </p:stCondLst>
                                        </p:cTn>
                                        <p:tgtEl>
                                          <p:spTgt spid="762886"/>
                                        </p:tgtEl>
                                        <p:attrNameLst>
                                          <p:attrName>style.visibility</p:attrName>
                                        </p:attrNameLst>
                                      </p:cBhvr>
                                      <p:to>
                                        <p:strVal val="visible"/>
                                      </p:to>
                                    </p:set>
                                    <p:animEffect transition="in" filter="fade">
                                      <p:cBhvr>
                                        <p:cTn id="92" dur="2000"/>
                                        <p:tgtEl>
                                          <p:spTgt spid="762886"/>
                                        </p:tgtEl>
                                      </p:cBhvr>
                                    </p:animEffect>
                                  </p:childTnLst>
                                </p:cTn>
                              </p:par>
                              <p:par>
                                <p:cTn id="93" presetID="25" presetClass="entr" presetSubtype="0" fill="hold" grpId="2" nodeType="withEffect">
                                  <p:stCondLst>
                                    <p:cond delay="0"/>
                                  </p:stCondLst>
                                  <p:childTnLst>
                                    <p:set>
                                      <p:cBhvr>
                                        <p:cTn id="94" dur="1" fill="hold">
                                          <p:stCondLst>
                                            <p:cond delay="0"/>
                                          </p:stCondLst>
                                        </p:cTn>
                                        <p:tgtEl>
                                          <p:spTgt spid="762888"/>
                                        </p:tgtEl>
                                        <p:attrNameLst>
                                          <p:attrName>style.visibility</p:attrName>
                                        </p:attrNameLst>
                                      </p:cBhvr>
                                      <p:to>
                                        <p:strVal val="visible"/>
                                      </p:to>
                                    </p:set>
                                    <p:anim calcmode="lin" valueType="num">
                                      <p:cBhvr>
                                        <p:cTn id="95" dur="500" decel="50000" fill="hold">
                                          <p:stCondLst>
                                            <p:cond delay="0"/>
                                          </p:stCondLst>
                                        </p:cTn>
                                        <p:tgtEl>
                                          <p:spTgt spid="762888"/>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762888"/>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762888"/>
                                        </p:tgtEl>
                                        <p:attrNameLst>
                                          <p:attrName>ppt_w</p:attrName>
                                        </p:attrNameLst>
                                      </p:cBhvr>
                                      <p:tavLst>
                                        <p:tav tm="0">
                                          <p:val>
                                            <p:strVal val="#ppt_w*.05"/>
                                          </p:val>
                                        </p:tav>
                                        <p:tav tm="100000">
                                          <p:val>
                                            <p:strVal val="#ppt_w"/>
                                          </p:val>
                                        </p:tav>
                                      </p:tavLst>
                                    </p:anim>
                                    <p:anim calcmode="lin" valueType="num">
                                      <p:cBhvr>
                                        <p:cTn id="98" dur="1000" fill="hold"/>
                                        <p:tgtEl>
                                          <p:spTgt spid="762888"/>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762888"/>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762888"/>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762888"/>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762888"/>
                                        </p:tgtEl>
                                      </p:cBhvr>
                                    </p:animEffect>
                                  </p:childTnLst>
                                </p:cTn>
                              </p:par>
                              <p:par>
                                <p:cTn id="103" presetID="25" presetClass="exit" presetSubtype="0" fill="hold" grpId="1" nodeType="withEffect">
                                  <p:stCondLst>
                                    <p:cond delay="0"/>
                                  </p:stCondLst>
                                  <p:childTnLst>
                                    <p:animEffect transition="out" filter="fade">
                                      <p:cBhvr>
                                        <p:cTn id="104" dur="1000" accel="50000">
                                          <p:stCondLst>
                                            <p:cond delay="0"/>
                                          </p:stCondLst>
                                        </p:cTn>
                                        <p:tgtEl>
                                          <p:spTgt spid="762887"/>
                                        </p:tgtEl>
                                      </p:cBhvr>
                                    </p:animEffect>
                                    <p:anim calcmode="lin" valueType="num">
                                      <p:cBhvr>
                                        <p:cTn id="105" dur="500" accel="50000">
                                          <p:stCondLst>
                                            <p:cond delay="0"/>
                                          </p:stCondLst>
                                        </p:cTn>
                                        <p:tgtEl>
                                          <p:spTgt spid="762887"/>
                                        </p:tgtEl>
                                        <p:attrNameLst>
                                          <p:attrName>ppt_y</p:attrName>
                                        </p:attrNameLst>
                                      </p:cBhvr>
                                      <p:tavLst>
                                        <p:tav tm="0">
                                          <p:val>
                                            <p:strVal val="ppt_y"/>
                                          </p:val>
                                        </p:tav>
                                        <p:tav tm="100000">
                                          <p:val>
                                            <p:strVal val="ppt_y+.1"/>
                                          </p:val>
                                        </p:tav>
                                      </p:tavLst>
                                    </p:anim>
                                    <p:anim calcmode="lin" valueType="num">
                                      <p:cBhvr>
                                        <p:cTn id="106" dur="500" decel="50000">
                                          <p:stCondLst>
                                            <p:cond delay="500"/>
                                          </p:stCondLst>
                                        </p:cTn>
                                        <p:tgtEl>
                                          <p:spTgt spid="762887"/>
                                        </p:tgtEl>
                                        <p:attrNameLst>
                                          <p:attrName>ppt_y</p:attrName>
                                        </p:attrNameLst>
                                      </p:cBhvr>
                                      <p:tavLst>
                                        <p:tav tm="0">
                                          <p:val>
                                            <p:strVal val="ppt_y"/>
                                          </p:val>
                                        </p:tav>
                                        <p:tav tm="100000">
                                          <p:val>
                                            <p:strVal val="ppt_y-.1"/>
                                          </p:val>
                                        </p:tav>
                                      </p:tavLst>
                                    </p:anim>
                                    <p:anim calcmode="lin" valueType="num">
                                      <p:cBhvr>
                                        <p:cTn id="107" dur="500" accel="50000">
                                          <p:stCondLst>
                                            <p:cond delay="500"/>
                                          </p:stCondLst>
                                        </p:cTn>
                                        <p:tgtEl>
                                          <p:spTgt spid="762887"/>
                                        </p:tgtEl>
                                        <p:attrNameLst>
                                          <p:attrName>ppt_x</p:attrName>
                                        </p:attrNameLst>
                                      </p:cBhvr>
                                      <p:tavLst>
                                        <p:tav tm="0">
                                          <p:val>
                                            <p:strVal val="ppt_x"/>
                                          </p:val>
                                        </p:tav>
                                        <p:tav tm="100000">
                                          <p:val>
                                            <p:strVal val="ppt_x+.4"/>
                                          </p:val>
                                        </p:tav>
                                      </p:tavLst>
                                    </p:anim>
                                    <p:anim calcmode="lin" valueType="num">
                                      <p:cBhvr>
                                        <p:cTn id="108" dur="1000"/>
                                        <p:tgtEl>
                                          <p:spTgt spid="762887"/>
                                        </p:tgtEl>
                                        <p:attrNameLst>
                                          <p:attrName>ppt_h</p:attrName>
                                        </p:attrNameLst>
                                      </p:cBhvr>
                                      <p:tavLst>
                                        <p:tav tm="0">
                                          <p:val>
                                            <p:strVal val="ppt_h"/>
                                          </p:val>
                                        </p:tav>
                                        <p:tav tm="100000">
                                          <p:val>
                                            <p:strVal val="ppt_h"/>
                                          </p:val>
                                        </p:tav>
                                      </p:tavLst>
                                    </p:anim>
                                    <p:anim calcmode="lin" valueType="num">
                                      <p:cBhvr>
                                        <p:cTn id="109" dur="500" accel="50000">
                                          <p:stCondLst>
                                            <p:cond delay="0"/>
                                          </p:stCondLst>
                                        </p:cTn>
                                        <p:tgtEl>
                                          <p:spTgt spid="762887"/>
                                        </p:tgtEl>
                                        <p:attrNameLst>
                                          <p:attrName>ppt_w</p:attrName>
                                        </p:attrNameLst>
                                      </p:cBhvr>
                                      <p:tavLst>
                                        <p:tav tm="0">
                                          <p:val>
                                            <p:strVal val="ppt_w"/>
                                          </p:val>
                                        </p:tav>
                                        <p:tav tm="100000">
                                          <p:val>
                                            <p:strVal val="ppt_w*.05"/>
                                          </p:val>
                                        </p:tav>
                                      </p:tavLst>
                                    </p:anim>
                                    <p:anim calcmode="lin" valueType="num">
                                      <p:cBhvr>
                                        <p:cTn id="110" dur="500" decel="50000">
                                          <p:stCondLst>
                                            <p:cond delay="500"/>
                                          </p:stCondLst>
                                        </p:cTn>
                                        <p:tgtEl>
                                          <p:spTgt spid="762887"/>
                                        </p:tgtEl>
                                        <p:attrNameLst>
                                          <p:attrName>ppt_w</p:attrName>
                                        </p:attrNameLst>
                                      </p:cBhvr>
                                      <p:tavLst>
                                        <p:tav tm="0">
                                          <p:val>
                                            <p:strVal val="ppt_w"/>
                                          </p:val>
                                        </p:tav>
                                        <p:tav tm="100000">
                                          <p:val>
                                            <p:strVal val="ppt_w/.05"/>
                                          </p:val>
                                        </p:tav>
                                      </p:tavLst>
                                    </p:anim>
                                    <p:anim calcmode="lin" valueType="num">
                                      <p:cBhvr>
                                        <p:cTn id="111" dur="500" accel="50000">
                                          <p:stCondLst>
                                            <p:cond delay="500"/>
                                          </p:stCondLst>
                                        </p:cTn>
                                        <p:tgtEl>
                                          <p:spTgt spid="762887"/>
                                        </p:tgtEl>
                                        <p:attrNameLst>
                                          <p:attrName>style.rotation</p:attrName>
                                        </p:attrNameLst>
                                      </p:cBhvr>
                                      <p:tavLst>
                                        <p:tav tm="0">
                                          <p:val>
                                            <p:fltVal val="0"/>
                                          </p:val>
                                        </p:tav>
                                        <p:tav tm="100000">
                                          <p:val>
                                            <p:fltVal val="-90"/>
                                          </p:val>
                                        </p:tav>
                                      </p:tavLst>
                                    </p:anim>
                                    <p:set>
                                      <p:cBhvr>
                                        <p:cTn id="112" dur="1" fill="hold">
                                          <p:stCondLst>
                                            <p:cond delay="999"/>
                                          </p:stCondLst>
                                        </p:cTn>
                                        <p:tgtEl>
                                          <p:spTgt spid="762887"/>
                                        </p:tgtEl>
                                        <p:attrNameLst>
                                          <p:attrName>style.visibility</p:attrName>
                                        </p:attrNameLst>
                                      </p:cBhvr>
                                      <p:to>
                                        <p:strVal val="hidden"/>
                                      </p:to>
                                    </p:set>
                                  </p:childTnLst>
                                </p:cTn>
                              </p:par>
                            </p:childTnLst>
                          </p:cTn>
                        </p:par>
                        <p:par>
                          <p:cTn id="113" fill="hold" nodeType="afterGroup">
                            <p:stCondLst>
                              <p:cond delay="4000"/>
                            </p:stCondLst>
                            <p:childTnLst>
                              <p:par>
                                <p:cTn id="114" presetID="42" presetClass="entr" presetSubtype="0" fill="hold" grpId="0" nodeType="afterEffect">
                                  <p:stCondLst>
                                    <p:cond delay="0"/>
                                  </p:stCondLst>
                                  <p:childTnLst>
                                    <p:set>
                                      <p:cBhvr>
                                        <p:cTn id="115" dur="1" fill="hold">
                                          <p:stCondLst>
                                            <p:cond delay="0"/>
                                          </p:stCondLst>
                                        </p:cTn>
                                        <p:tgtEl>
                                          <p:spTgt spid="762893"/>
                                        </p:tgtEl>
                                        <p:attrNameLst>
                                          <p:attrName>style.visibility</p:attrName>
                                        </p:attrNameLst>
                                      </p:cBhvr>
                                      <p:to>
                                        <p:strVal val="visible"/>
                                      </p:to>
                                    </p:set>
                                    <p:animEffect transition="in" filter="fade">
                                      <p:cBhvr>
                                        <p:cTn id="116" dur="2000"/>
                                        <p:tgtEl>
                                          <p:spTgt spid="762893"/>
                                        </p:tgtEl>
                                      </p:cBhvr>
                                    </p:animEffect>
                                    <p:anim calcmode="lin" valueType="num">
                                      <p:cBhvr>
                                        <p:cTn id="117" dur="2000" fill="hold"/>
                                        <p:tgtEl>
                                          <p:spTgt spid="762893"/>
                                        </p:tgtEl>
                                        <p:attrNameLst>
                                          <p:attrName>ppt_x</p:attrName>
                                        </p:attrNameLst>
                                      </p:cBhvr>
                                      <p:tavLst>
                                        <p:tav tm="0">
                                          <p:val>
                                            <p:strVal val="#ppt_x"/>
                                          </p:val>
                                        </p:tav>
                                        <p:tav tm="100000">
                                          <p:val>
                                            <p:strVal val="#ppt_x"/>
                                          </p:val>
                                        </p:tav>
                                      </p:tavLst>
                                    </p:anim>
                                    <p:anim calcmode="lin" valueType="num">
                                      <p:cBhvr>
                                        <p:cTn id="118" dur="2000" fill="hold"/>
                                        <p:tgtEl>
                                          <p:spTgt spid="762893"/>
                                        </p:tgtEl>
                                        <p:attrNameLst>
                                          <p:attrName>ppt_y</p:attrName>
                                        </p:attrNameLst>
                                      </p:cBhvr>
                                      <p:tavLst>
                                        <p:tav tm="0">
                                          <p:val>
                                            <p:strVal val="#ppt_y+.1"/>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0" presetClass="entr" presetSubtype="0" fill="hold" grpId="2" nodeType="clickEffect">
                                  <p:stCondLst>
                                    <p:cond delay="0"/>
                                  </p:stCondLst>
                                  <p:childTnLst>
                                    <p:set>
                                      <p:cBhvr>
                                        <p:cTn id="122" dur="1" fill="hold">
                                          <p:stCondLst>
                                            <p:cond delay="0"/>
                                          </p:stCondLst>
                                        </p:cTn>
                                        <p:tgtEl>
                                          <p:spTgt spid="762884"/>
                                        </p:tgtEl>
                                        <p:attrNameLst>
                                          <p:attrName>style.visibility</p:attrName>
                                        </p:attrNameLst>
                                      </p:cBhvr>
                                      <p:to>
                                        <p:strVal val="visible"/>
                                      </p:to>
                                    </p:set>
                                    <p:animEffect transition="in" filter="fade">
                                      <p:cBhvr>
                                        <p:cTn id="123" dur="2000"/>
                                        <p:tgtEl>
                                          <p:spTgt spid="762884"/>
                                        </p:tgtEl>
                                      </p:cBhvr>
                                    </p:animEffect>
                                  </p:childTnLst>
                                </p:cTn>
                              </p:par>
                              <p:par>
                                <p:cTn id="124" presetID="25" presetClass="entr" presetSubtype="0" fill="hold" grpId="2" nodeType="withEffect">
                                  <p:stCondLst>
                                    <p:cond delay="0"/>
                                  </p:stCondLst>
                                  <p:childTnLst>
                                    <p:set>
                                      <p:cBhvr>
                                        <p:cTn id="125" dur="1" fill="hold">
                                          <p:stCondLst>
                                            <p:cond delay="0"/>
                                          </p:stCondLst>
                                        </p:cTn>
                                        <p:tgtEl>
                                          <p:spTgt spid="762887"/>
                                        </p:tgtEl>
                                        <p:attrNameLst>
                                          <p:attrName>style.visibility</p:attrName>
                                        </p:attrNameLst>
                                      </p:cBhvr>
                                      <p:to>
                                        <p:strVal val="visible"/>
                                      </p:to>
                                    </p:set>
                                    <p:anim calcmode="lin" valueType="num">
                                      <p:cBhvr>
                                        <p:cTn id="126" dur="500" decel="50000" fill="hold">
                                          <p:stCondLst>
                                            <p:cond delay="0"/>
                                          </p:stCondLst>
                                        </p:cTn>
                                        <p:tgtEl>
                                          <p:spTgt spid="762887"/>
                                        </p:tgtEl>
                                        <p:attrNameLst>
                                          <p:attrName>style.rotation</p:attrName>
                                        </p:attrNameLst>
                                      </p:cBhvr>
                                      <p:tavLst>
                                        <p:tav tm="0">
                                          <p:val>
                                            <p:fltVal val="-90"/>
                                          </p:val>
                                        </p:tav>
                                        <p:tav tm="100000">
                                          <p:val>
                                            <p:fltVal val="0"/>
                                          </p:val>
                                        </p:tav>
                                      </p:tavLst>
                                    </p:anim>
                                    <p:anim calcmode="lin" valueType="num">
                                      <p:cBhvr>
                                        <p:cTn id="127" dur="500" decel="50000" fill="hold">
                                          <p:stCondLst>
                                            <p:cond delay="0"/>
                                          </p:stCondLst>
                                        </p:cTn>
                                        <p:tgtEl>
                                          <p:spTgt spid="762887"/>
                                        </p:tgtEl>
                                        <p:attrNameLst>
                                          <p:attrName>ppt_w</p:attrName>
                                        </p:attrNameLst>
                                      </p:cBhvr>
                                      <p:tavLst>
                                        <p:tav tm="0">
                                          <p:val>
                                            <p:strVal val="#ppt_w"/>
                                          </p:val>
                                        </p:tav>
                                        <p:tav tm="100000">
                                          <p:val>
                                            <p:strVal val="#ppt_w*.05"/>
                                          </p:val>
                                        </p:tav>
                                      </p:tavLst>
                                    </p:anim>
                                    <p:anim calcmode="lin" valueType="num">
                                      <p:cBhvr>
                                        <p:cTn id="128" dur="500" accel="50000" fill="hold">
                                          <p:stCondLst>
                                            <p:cond delay="500"/>
                                          </p:stCondLst>
                                        </p:cTn>
                                        <p:tgtEl>
                                          <p:spTgt spid="762887"/>
                                        </p:tgtEl>
                                        <p:attrNameLst>
                                          <p:attrName>ppt_w</p:attrName>
                                        </p:attrNameLst>
                                      </p:cBhvr>
                                      <p:tavLst>
                                        <p:tav tm="0">
                                          <p:val>
                                            <p:strVal val="#ppt_w*.05"/>
                                          </p:val>
                                        </p:tav>
                                        <p:tav tm="100000">
                                          <p:val>
                                            <p:strVal val="#ppt_w"/>
                                          </p:val>
                                        </p:tav>
                                      </p:tavLst>
                                    </p:anim>
                                    <p:anim calcmode="lin" valueType="num">
                                      <p:cBhvr>
                                        <p:cTn id="129" dur="1000" fill="hold"/>
                                        <p:tgtEl>
                                          <p:spTgt spid="762887"/>
                                        </p:tgtEl>
                                        <p:attrNameLst>
                                          <p:attrName>ppt_h</p:attrName>
                                        </p:attrNameLst>
                                      </p:cBhvr>
                                      <p:tavLst>
                                        <p:tav tm="0">
                                          <p:val>
                                            <p:strVal val="#ppt_h"/>
                                          </p:val>
                                        </p:tav>
                                        <p:tav tm="100000">
                                          <p:val>
                                            <p:strVal val="#ppt_h"/>
                                          </p:val>
                                        </p:tav>
                                      </p:tavLst>
                                    </p:anim>
                                    <p:anim calcmode="lin" valueType="num">
                                      <p:cBhvr>
                                        <p:cTn id="130" dur="500" decel="50000" fill="hold">
                                          <p:stCondLst>
                                            <p:cond delay="0"/>
                                          </p:stCondLst>
                                        </p:cTn>
                                        <p:tgtEl>
                                          <p:spTgt spid="762887"/>
                                        </p:tgtEl>
                                        <p:attrNameLst>
                                          <p:attrName>ppt_x</p:attrName>
                                        </p:attrNameLst>
                                      </p:cBhvr>
                                      <p:tavLst>
                                        <p:tav tm="0">
                                          <p:val>
                                            <p:strVal val="#ppt_x+.4"/>
                                          </p:val>
                                        </p:tav>
                                        <p:tav tm="100000">
                                          <p:val>
                                            <p:strVal val="#ppt_x"/>
                                          </p:val>
                                        </p:tav>
                                      </p:tavLst>
                                    </p:anim>
                                    <p:anim calcmode="lin" valueType="num">
                                      <p:cBhvr>
                                        <p:cTn id="131" dur="500" decel="50000" fill="hold">
                                          <p:stCondLst>
                                            <p:cond delay="0"/>
                                          </p:stCondLst>
                                        </p:cTn>
                                        <p:tgtEl>
                                          <p:spTgt spid="762887"/>
                                        </p:tgtEl>
                                        <p:attrNameLst>
                                          <p:attrName>ppt_y</p:attrName>
                                        </p:attrNameLst>
                                      </p:cBhvr>
                                      <p:tavLst>
                                        <p:tav tm="0">
                                          <p:val>
                                            <p:strVal val="#ppt_y-.2"/>
                                          </p:val>
                                        </p:tav>
                                        <p:tav tm="100000">
                                          <p:val>
                                            <p:strVal val="#ppt_y+.1"/>
                                          </p:val>
                                        </p:tav>
                                      </p:tavLst>
                                    </p:anim>
                                    <p:anim calcmode="lin" valueType="num">
                                      <p:cBhvr>
                                        <p:cTn id="132" dur="500" accel="50000" fill="hold">
                                          <p:stCondLst>
                                            <p:cond delay="500"/>
                                          </p:stCondLst>
                                        </p:cTn>
                                        <p:tgtEl>
                                          <p:spTgt spid="762887"/>
                                        </p:tgtEl>
                                        <p:attrNameLst>
                                          <p:attrName>ppt_y</p:attrName>
                                        </p:attrNameLst>
                                      </p:cBhvr>
                                      <p:tavLst>
                                        <p:tav tm="0">
                                          <p:val>
                                            <p:strVal val="#ppt_y+.1"/>
                                          </p:val>
                                        </p:tav>
                                        <p:tav tm="100000">
                                          <p:val>
                                            <p:strVal val="#ppt_y"/>
                                          </p:val>
                                        </p:tav>
                                      </p:tavLst>
                                    </p:anim>
                                    <p:animEffect transition="in" filter="fade">
                                      <p:cBhvr>
                                        <p:cTn id="133" dur="1000" decel="50000">
                                          <p:stCondLst>
                                            <p:cond delay="0"/>
                                          </p:stCondLst>
                                        </p:cTn>
                                        <p:tgtEl>
                                          <p:spTgt spid="762887"/>
                                        </p:tgtEl>
                                      </p:cBhvr>
                                    </p:animEffect>
                                  </p:childTnLst>
                                </p:cTn>
                              </p:par>
                              <p:par>
                                <p:cTn id="134" presetID="42" presetClass="entr" presetSubtype="0" fill="hold" grpId="2" nodeType="withEffect">
                                  <p:stCondLst>
                                    <p:cond delay="0"/>
                                  </p:stCondLst>
                                  <p:childTnLst>
                                    <p:set>
                                      <p:cBhvr>
                                        <p:cTn id="135" dur="1" fill="hold">
                                          <p:stCondLst>
                                            <p:cond delay="0"/>
                                          </p:stCondLst>
                                        </p:cTn>
                                        <p:tgtEl>
                                          <p:spTgt spid="762891"/>
                                        </p:tgtEl>
                                        <p:attrNameLst>
                                          <p:attrName>style.visibility</p:attrName>
                                        </p:attrNameLst>
                                      </p:cBhvr>
                                      <p:to>
                                        <p:strVal val="visible"/>
                                      </p:to>
                                    </p:set>
                                    <p:animEffect transition="in" filter="fade">
                                      <p:cBhvr>
                                        <p:cTn id="136" dur="2000"/>
                                        <p:tgtEl>
                                          <p:spTgt spid="762891"/>
                                        </p:tgtEl>
                                      </p:cBhvr>
                                    </p:animEffect>
                                    <p:anim calcmode="lin" valueType="num">
                                      <p:cBhvr>
                                        <p:cTn id="137" dur="2000" fill="hold"/>
                                        <p:tgtEl>
                                          <p:spTgt spid="762891"/>
                                        </p:tgtEl>
                                        <p:attrNameLst>
                                          <p:attrName>ppt_x</p:attrName>
                                        </p:attrNameLst>
                                      </p:cBhvr>
                                      <p:tavLst>
                                        <p:tav tm="0">
                                          <p:val>
                                            <p:strVal val="#ppt_x"/>
                                          </p:val>
                                        </p:tav>
                                        <p:tav tm="100000">
                                          <p:val>
                                            <p:strVal val="#ppt_x"/>
                                          </p:val>
                                        </p:tav>
                                      </p:tavLst>
                                    </p:anim>
                                    <p:anim calcmode="lin" valueType="num">
                                      <p:cBhvr>
                                        <p:cTn id="138" dur="2000" fill="hold"/>
                                        <p:tgtEl>
                                          <p:spTgt spid="762891"/>
                                        </p:tgtEl>
                                        <p:attrNameLst>
                                          <p:attrName>ppt_y</p:attrName>
                                        </p:attrNameLst>
                                      </p:cBhvr>
                                      <p:tavLst>
                                        <p:tav tm="0">
                                          <p:val>
                                            <p:strVal val="#ppt_y+.1"/>
                                          </p:val>
                                        </p:tav>
                                        <p:tav tm="100000">
                                          <p:val>
                                            <p:strVal val="#ppt_y"/>
                                          </p:val>
                                        </p:tav>
                                      </p:tavLst>
                                    </p:anim>
                                  </p:childTnLst>
                                </p:cTn>
                              </p:par>
                              <p:par>
                                <p:cTn id="139" presetID="42" presetClass="entr" presetSubtype="0" fill="hold" grpId="2" nodeType="withEffect">
                                  <p:stCondLst>
                                    <p:cond delay="0"/>
                                  </p:stCondLst>
                                  <p:childTnLst>
                                    <p:set>
                                      <p:cBhvr>
                                        <p:cTn id="140" dur="1" fill="hold">
                                          <p:stCondLst>
                                            <p:cond delay="0"/>
                                          </p:stCondLst>
                                        </p:cTn>
                                        <p:tgtEl>
                                          <p:spTgt spid="762892"/>
                                        </p:tgtEl>
                                        <p:attrNameLst>
                                          <p:attrName>style.visibility</p:attrName>
                                        </p:attrNameLst>
                                      </p:cBhvr>
                                      <p:to>
                                        <p:strVal val="visible"/>
                                      </p:to>
                                    </p:set>
                                    <p:animEffect transition="in" filter="fade">
                                      <p:cBhvr>
                                        <p:cTn id="141" dur="2000"/>
                                        <p:tgtEl>
                                          <p:spTgt spid="762892"/>
                                        </p:tgtEl>
                                      </p:cBhvr>
                                    </p:animEffect>
                                    <p:anim calcmode="lin" valueType="num">
                                      <p:cBhvr>
                                        <p:cTn id="142" dur="2000" fill="hold"/>
                                        <p:tgtEl>
                                          <p:spTgt spid="762892"/>
                                        </p:tgtEl>
                                        <p:attrNameLst>
                                          <p:attrName>ppt_x</p:attrName>
                                        </p:attrNameLst>
                                      </p:cBhvr>
                                      <p:tavLst>
                                        <p:tav tm="0">
                                          <p:val>
                                            <p:strVal val="#ppt_x"/>
                                          </p:val>
                                        </p:tav>
                                        <p:tav tm="100000">
                                          <p:val>
                                            <p:strVal val="#ppt_x"/>
                                          </p:val>
                                        </p:tav>
                                      </p:tavLst>
                                    </p:anim>
                                    <p:anim calcmode="lin" valueType="num">
                                      <p:cBhvr>
                                        <p:cTn id="143" dur="2000" fill="hold"/>
                                        <p:tgtEl>
                                          <p:spTgt spid="762892"/>
                                        </p:tgtEl>
                                        <p:attrNameLst>
                                          <p:attrName>ppt_y</p:attrName>
                                        </p:attrNameLst>
                                      </p:cBhvr>
                                      <p:tavLst>
                                        <p:tav tm="0">
                                          <p:val>
                                            <p:strVal val="#ppt_y+.1"/>
                                          </p:val>
                                        </p:tav>
                                        <p:tav tm="100000">
                                          <p:val>
                                            <p:strVal val="#ppt_y"/>
                                          </p:val>
                                        </p:tav>
                                      </p:tavLst>
                                    </p:anim>
                                  </p:childTnLst>
                                </p:cTn>
                              </p:par>
                            </p:childTnLst>
                          </p:cTn>
                        </p:par>
                        <p:par>
                          <p:cTn id="144" fill="hold">
                            <p:stCondLst>
                              <p:cond delay="2000"/>
                            </p:stCondLst>
                            <p:childTnLst>
                              <p:par>
                                <p:cTn id="145" presetID="10" presetClass="entr" presetSubtype="0" fill="hold" nodeType="afterEffect">
                                  <p:stCondLst>
                                    <p:cond delay="0"/>
                                  </p:stCondLst>
                                  <p:childTnLst>
                                    <p:set>
                                      <p:cBhvr>
                                        <p:cTn id="146" dur="1" fill="hold">
                                          <p:stCondLst>
                                            <p:cond delay="0"/>
                                          </p:stCondLst>
                                        </p:cTn>
                                        <p:tgtEl>
                                          <p:spTgt spid="2"/>
                                        </p:tgtEl>
                                        <p:attrNameLst>
                                          <p:attrName>style.visibility</p:attrName>
                                        </p:attrNameLst>
                                      </p:cBhvr>
                                      <p:to>
                                        <p:strVal val="visible"/>
                                      </p:to>
                                    </p:set>
                                    <p:animEffect transition="in" filter="fade">
                                      <p:cBhvr>
                                        <p:cTn id="147" dur="2000"/>
                                        <p:tgtEl>
                                          <p:spTgt spid="2"/>
                                        </p:tgtEl>
                                      </p:cBhvr>
                                    </p:animEffect>
                                  </p:childTnLst>
                                </p:cTn>
                              </p:par>
                            </p:childTnLst>
                          </p:cTn>
                        </p:par>
                        <p:par>
                          <p:cTn id="148" fill="hold">
                            <p:stCondLst>
                              <p:cond delay="4000"/>
                            </p:stCondLst>
                            <p:childTnLst>
                              <p:par>
                                <p:cTn id="149" presetID="53" presetClass="entr" presetSubtype="16" fill="hold" grpId="0" nodeType="afterEffect">
                                  <p:stCondLst>
                                    <p:cond delay="0"/>
                                  </p:stCondLst>
                                  <p:childTnLst>
                                    <p:set>
                                      <p:cBhvr>
                                        <p:cTn id="150" dur="1" fill="hold">
                                          <p:stCondLst>
                                            <p:cond delay="0"/>
                                          </p:stCondLst>
                                        </p:cTn>
                                        <p:tgtEl>
                                          <p:spTgt spid="762890"/>
                                        </p:tgtEl>
                                        <p:attrNameLst>
                                          <p:attrName>style.visibility</p:attrName>
                                        </p:attrNameLst>
                                      </p:cBhvr>
                                      <p:to>
                                        <p:strVal val="visible"/>
                                      </p:to>
                                    </p:set>
                                    <p:anim calcmode="lin" valueType="num">
                                      <p:cBhvr>
                                        <p:cTn id="151" dur="5000" fill="hold"/>
                                        <p:tgtEl>
                                          <p:spTgt spid="762890"/>
                                        </p:tgtEl>
                                        <p:attrNameLst>
                                          <p:attrName>ppt_w</p:attrName>
                                        </p:attrNameLst>
                                      </p:cBhvr>
                                      <p:tavLst>
                                        <p:tav tm="0">
                                          <p:val>
                                            <p:fltVal val="0"/>
                                          </p:val>
                                        </p:tav>
                                        <p:tav tm="100000">
                                          <p:val>
                                            <p:strVal val="#ppt_w"/>
                                          </p:val>
                                        </p:tav>
                                      </p:tavLst>
                                    </p:anim>
                                    <p:anim calcmode="lin" valueType="num">
                                      <p:cBhvr>
                                        <p:cTn id="152" dur="5000" fill="hold"/>
                                        <p:tgtEl>
                                          <p:spTgt spid="762890"/>
                                        </p:tgtEl>
                                        <p:attrNameLst>
                                          <p:attrName>ppt_h</p:attrName>
                                        </p:attrNameLst>
                                      </p:cBhvr>
                                      <p:tavLst>
                                        <p:tav tm="0">
                                          <p:val>
                                            <p:fltVal val="0"/>
                                          </p:val>
                                        </p:tav>
                                        <p:tav tm="100000">
                                          <p:val>
                                            <p:strVal val="#ppt_h"/>
                                          </p:val>
                                        </p:tav>
                                      </p:tavLst>
                                    </p:anim>
                                    <p:animEffect transition="in" filter="fade">
                                      <p:cBhvr>
                                        <p:cTn id="153" dur="5000"/>
                                        <p:tgtEl>
                                          <p:spTgt spid="762890"/>
                                        </p:tgtEl>
                                      </p:cBhvr>
                                    </p:animEffect>
                                  </p:childTnLst>
                                </p:cTn>
                              </p:par>
                            </p:childTnLst>
                          </p:cTn>
                        </p:par>
                      </p:childTnLst>
                    </p:cTn>
                  </p:par>
                  <p:par>
                    <p:cTn id="154" fill="hold">
                      <p:stCondLst>
                        <p:cond delay="indefinite"/>
                      </p:stCondLst>
                      <p:childTnLst>
                        <p:par>
                          <p:cTn id="155" fill="hold">
                            <p:stCondLst>
                              <p:cond delay="0"/>
                            </p:stCondLst>
                            <p:childTnLst>
                              <p:par>
                                <p:cTn id="156" presetID="25" presetClass="entr" presetSubtype="0" fill="hold" grpId="0" nodeType="clickEffect">
                                  <p:stCondLst>
                                    <p:cond delay="0"/>
                                  </p:stCondLst>
                                  <p:childTnLst>
                                    <p:set>
                                      <p:cBhvr>
                                        <p:cTn id="157" dur="1" fill="hold">
                                          <p:stCondLst>
                                            <p:cond delay="0"/>
                                          </p:stCondLst>
                                        </p:cTn>
                                        <p:tgtEl>
                                          <p:spTgt spid="3"/>
                                        </p:tgtEl>
                                        <p:attrNameLst>
                                          <p:attrName>style.visibility</p:attrName>
                                        </p:attrNameLst>
                                      </p:cBhvr>
                                      <p:to>
                                        <p:strVal val="visible"/>
                                      </p:to>
                                    </p:set>
                                    <p:anim calcmode="lin" valueType="num">
                                      <p:cBhvr>
                                        <p:cTn id="158"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59"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60"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61" dur="1000" fill="hold"/>
                                        <p:tgtEl>
                                          <p:spTgt spid="3"/>
                                        </p:tgtEl>
                                        <p:attrNameLst>
                                          <p:attrName>ppt_h</p:attrName>
                                        </p:attrNameLst>
                                      </p:cBhvr>
                                      <p:tavLst>
                                        <p:tav tm="0">
                                          <p:val>
                                            <p:strVal val="#ppt_h"/>
                                          </p:val>
                                        </p:tav>
                                        <p:tav tm="100000">
                                          <p:val>
                                            <p:strVal val="#ppt_h"/>
                                          </p:val>
                                        </p:tav>
                                      </p:tavLst>
                                    </p:anim>
                                    <p:anim calcmode="lin" valueType="num">
                                      <p:cBhvr>
                                        <p:cTn id="162"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63"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64"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65" dur="1000" decel="50000">
                                          <p:stCondLst>
                                            <p:cond delay="0"/>
                                          </p:stCondLst>
                                        </p:cTn>
                                        <p:tgtEl>
                                          <p:spTgt spid="3"/>
                                        </p:tgtEl>
                                      </p:cBhvr>
                                    </p:animEffect>
                                  </p:childTnLst>
                                </p:cTn>
                              </p:par>
                            </p:childTnLst>
                          </p:cTn>
                        </p:par>
                        <p:par>
                          <p:cTn id="166" fill="hold">
                            <p:stCondLst>
                              <p:cond delay="1000"/>
                            </p:stCondLst>
                            <p:childTnLst>
                              <p:par>
                                <p:cTn id="167" presetID="22" presetClass="entr" presetSubtype="1" fill="hold" grpId="0" nodeType="afterEffect">
                                  <p:stCondLst>
                                    <p:cond delay="0"/>
                                  </p:stCondLst>
                                  <p:childTnLst>
                                    <p:set>
                                      <p:cBhvr>
                                        <p:cTn id="168" dur="1" fill="hold">
                                          <p:stCondLst>
                                            <p:cond delay="0"/>
                                          </p:stCondLst>
                                        </p:cTn>
                                        <p:tgtEl>
                                          <p:spTgt spid="7"/>
                                        </p:tgtEl>
                                        <p:attrNameLst>
                                          <p:attrName>style.visibility</p:attrName>
                                        </p:attrNameLst>
                                      </p:cBhvr>
                                      <p:to>
                                        <p:strVal val="visible"/>
                                      </p:to>
                                    </p:set>
                                    <p:animEffect transition="in" filter="wipe(up)">
                                      <p:cBhvr>
                                        <p:cTn id="169" dur="2000"/>
                                        <p:tgtEl>
                                          <p:spTgt spid="7"/>
                                        </p:tgtEl>
                                      </p:cBhvr>
                                    </p:animEffect>
                                  </p:childTnLst>
                                </p:cTn>
                              </p:par>
                            </p:childTnLst>
                          </p:cTn>
                        </p:par>
                        <p:par>
                          <p:cTn id="170" fill="hold">
                            <p:stCondLst>
                              <p:cond delay="3000"/>
                            </p:stCondLst>
                            <p:childTnLst>
                              <p:par>
                                <p:cTn id="171" presetID="25" presetClass="entr" presetSubtype="0" fill="hold" grpId="0" nodeType="afterEffect">
                                  <p:stCondLst>
                                    <p:cond delay="0"/>
                                  </p:stCondLst>
                                  <p:childTnLst>
                                    <p:set>
                                      <p:cBhvr>
                                        <p:cTn id="172" dur="1" fill="hold">
                                          <p:stCondLst>
                                            <p:cond delay="0"/>
                                          </p:stCondLst>
                                        </p:cTn>
                                        <p:tgtEl>
                                          <p:spTgt spid="5"/>
                                        </p:tgtEl>
                                        <p:attrNameLst>
                                          <p:attrName>style.visibility</p:attrName>
                                        </p:attrNameLst>
                                      </p:cBhvr>
                                      <p:to>
                                        <p:strVal val="visible"/>
                                      </p:to>
                                    </p:set>
                                    <p:anim calcmode="lin" valueType="num">
                                      <p:cBhvr>
                                        <p:cTn id="17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7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7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76" dur="1000" fill="hold"/>
                                        <p:tgtEl>
                                          <p:spTgt spid="5"/>
                                        </p:tgtEl>
                                        <p:attrNameLst>
                                          <p:attrName>ppt_h</p:attrName>
                                        </p:attrNameLst>
                                      </p:cBhvr>
                                      <p:tavLst>
                                        <p:tav tm="0">
                                          <p:val>
                                            <p:strVal val="#ppt_h"/>
                                          </p:val>
                                        </p:tav>
                                        <p:tav tm="100000">
                                          <p:val>
                                            <p:strVal val="#ppt_h"/>
                                          </p:val>
                                        </p:tav>
                                      </p:tavLst>
                                    </p:anim>
                                    <p:anim calcmode="lin" valueType="num">
                                      <p:cBhvr>
                                        <p:cTn id="17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7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80" dur="1000" decel="50000">
                                          <p:stCondLst>
                                            <p:cond delay="0"/>
                                          </p:stCondLst>
                                        </p:cTn>
                                        <p:tgtEl>
                                          <p:spTgt spid="5"/>
                                        </p:tgtEl>
                                      </p:cBhvr>
                                    </p:animEffect>
                                  </p:childTnLst>
                                </p:cTn>
                              </p:par>
                            </p:childTnLst>
                          </p:cTn>
                        </p:par>
                        <p:par>
                          <p:cTn id="181" fill="hold">
                            <p:stCondLst>
                              <p:cond delay="4000"/>
                            </p:stCondLst>
                            <p:childTnLst>
                              <p:par>
                                <p:cTn id="182" presetID="22" presetClass="entr" presetSubtype="4" fill="hold" grpId="0" nodeType="afterEffect">
                                  <p:stCondLst>
                                    <p:cond delay="3000"/>
                                  </p:stCondLst>
                                  <p:childTnLst>
                                    <p:set>
                                      <p:cBhvr>
                                        <p:cTn id="183" dur="1" fill="hold">
                                          <p:stCondLst>
                                            <p:cond delay="0"/>
                                          </p:stCondLst>
                                        </p:cTn>
                                        <p:tgtEl>
                                          <p:spTgt spid="21"/>
                                        </p:tgtEl>
                                        <p:attrNameLst>
                                          <p:attrName>style.visibility</p:attrName>
                                        </p:attrNameLst>
                                      </p:cBhvr>
                                      <p:to>
                                        <p:strVal val="visible"/>
                                      </p:to>
                                    </p:set>
                                    <p:animEffect transition="in" filter="wipe(down)">
                                      <p:cBhvr>
                                        <p:cTn id="184" dur="2000"/>
                                        <p:tgtEl>
                                          <p:spTgt spid="21"/>
                                        </p:tgtEl>
                                      </p:cBhvr>
                                    </p:animEffect>
                                  </p:childTnLst>
                                </p:cTn>
                              </p:par>
                            </p:childTnLst>
                          </p:cTn>
                        </p:par>
                        <p:par>
                          <p:cTn id="185" fill="hold">
                            <p:stCondLst>
                              <p:cond delay="9000"/>
                            </p:stCondLst>
                            <p:childTnLst>
                              <p:par>
                                <p:cTn id="186" presetID="25" presetClass="entr" presetSubtype="0" fill="hold" grpId="0" nodeType="afterEffect">
                                  <p:stCondLst>
                                    <p:cond delay="0"/>
                                  </p:stCondLst>
                                  <p:childTnLst>
                                    <p:set>
                                      <p:cBhvr>
                                        <p:cTn id="187" dur="1" fill="hold">
                                          <p:stCondLst>
                                            <p:cond delay="0"/>
                                          </p:stCondLst>
                                        </p:cTn>
                                        <p:tgtEl>
                                          <p:spTgt spid="4"/>
                                        </p:tgtEl>
                                        <p:attrNameLst>
                                          <p:attrName>style.visibility</p:attrName>
                                        </p:attrNameLst>
                                      </p:cBhvr>
                                      <p:to>
                                        <p:strVal val="visible"/>
                                      </p:to>
                                    </p:set>
                                    <p:anim calcmode="lin" valueType="num">
                                      <p:cBhvr>
                                        <p:cTn id="188"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9"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0"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91" dur="1000" fill="hold"/>
                                        <p:tgtEl>
                                          <p:spTgt spid="4"/>
                                        </p:tgtEl>
                                        <p:attrNameLst>
                                          <p:attrName>ppt_h</p:attrName>
                                        </p:attrNameLst>
                                      </p:cBhvr>
                                      <p:tavLst>
                                        <p:tav tm="0">
                                          <p:val>
                                            <p:strVal val="#ppt_h"/>
                                          </p:val>
                                        </p:tav>
                                        <p:tav tm="100000">
                                          <p:val>
                                            <p:strVal val="#ppt_h"/>
                                          </p:val>
                                        </p:tav>
                                      </p:tavLst>
                                    </p:anim>
                                    <p:anim calcmode="lin" valueType="num">
                                      <p:cBhvr>
                                        <p:cTn id="192"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93"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94"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95" dur="1000" decel="50000">
                                          <p:stCondLst>
                                            <p:cond delay="0"/>
                                          </p:stCondLst>
                                        </p:cTn>
                                        <p:tgtEl>
                                          <p:spTgt spid="4"/>
                                        </p:tgtEl>
                                      </p:cBhvr>
                                    </p:animEffect>
                                  </p:childTnLst>
                                </p:cTn>
                              </p:par>
                            </p:childTnLst>
                          </p:cTn>
                        </p:par>
                        <p:par>
                          <p:cTn id="196" fill="hold">
                            <p:stCondLst>
                              <p:cond delay="10000"/>
                            </p:stCondLst>
                            <p:childTnLst>
                              <p:par>
                                <p:cTn id="197" presetID="22" presetClass="entr" presetSubtype="8" fill="hold" grpId="0" nodeType="afterEffect">
                                  <p:stCondLst>
                                    <p:cond delay="3000"/>
                                  </p:stCondLst>
                                  <p:childTnLst>
                                    <p:set>
                                      <p:cBhvr>
                                        <p:cTn id="198" dur="1" fill="hold">
                                          <p:stCondLst>
                                            <p:cond delay="0"/>
                                          </p:stCondLst>
                                        </p:cTn>
                                        <p:tgtEl>
                                          <p:spTgt spid="22"/>
                                        </p:tgtEl>
                                        <p:attrNameLst>
                                          <p:attrName>style.visibility</p:attrName>
                                        </p:attrNameLst>
                                      </p:cBhvr>
                                      <p:to>
                                        <p:strVal val="visible"/>
                                      </p:to>
                                    </p:set>
                                    <p:animEffect transition="in" filter="wipe(left)">
                                      <p:cBhvr>
                                        <p:cTn id="19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84" grpId="0" animBg="1"/>
      <p:bldP spid="762884" grpId="1" animBg="1"/>
      <p:bldP spid="762884" grpId="2" animBg="1"/>
      <p:bldP spid="762885" grpId="0" animBg="1"/>
      <p:bldP spid="762886" grpId="0" animBg="1"/>
      <p:bldP spid="762886" grpId="1" animBg="1"/>
      <p:bldP spid="762886" grpId="2" animBg="1"/>
      <p:bldP spid="762887" grpId="0"/>
      <p:bldP spid="762887" grpId="1"/>
      <p:bldP spid="762887" grpId="2"/>
      <p:bldP spid="762888" grpId="0"/>
      <p:bldP spid="762888" grpId="1"/>
      <p:bldP spid="762888" grpId="2"/>
      <p:bldP spid="762889" grpId="0"/>
      <p:bldP spid="762890" grpId="0"/>
      <p:bldP spid="762891" grpId="0"/>
      <p:bldP spid="762891" grpId="1"/>
      <p:bldP spid="762891" grpId="2"/>
      <p:bldP spid="762892" grpId="0"/>
      <p:bldP spid="762892" grpId="1"/>
      <p:bldP spid="762892" grpId="2"/>
      <p:bldP spid="762893" grpId="0"/>
      <p:bldP spid="3" grpId="0"/>
      <p:bldP spid="4" grpId="0"/>
      <p:bldP spid="5" grpId="0"/>
      <p:bldP spid="7" grpId="0" animBg="1"/>
      <p:bldP spid="9" grpId="1"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6269" y="984176"/>
            <a:ext cx="8198406" cy="1325563"/>
          </a:xfrm>
        </p:spPr>
        <p:txBody>
          <a:bodyPr>
            <a:normAutofit fontScale="90000"/>
          </a:bodyPr>
          <a:lstStyle/>
          <a:p>
            <a:pPr algn="ctr"/>
            <a:r>
              <a:rPr lang="en-US" b="0" dirty="0" smtClean="0">
                <a:solidFill>
                  <a:srgbClr val="00B050"/>
                </a:solidFill>
              </a:rPr>
              <a:t>Purposes of this talk </a:t>
            </a:r>
            <a:br>
              <a:rPr lang="en-US" b="0" dirty="0" smtClean="0">
                <a:solidFill>
                  <a:srgbClr val="00B050"/>
                </a:solidFill>
              </a:rPr>
            </a:br>
            <a:r>
              <a:rPr lang="en-US" b="0" dirty="0">
                <a:solidFill>
                  <a:srgbClr val="00B050"/>
                </a:solidFill>
              </a:rPr>
              <a:t/>
            </a:r>
            <a:br>
              <a:rPr lang="en-US" b="0" dirty="0">
                <a:solidFill>
                  <a:srgbClr val="00B050"/>
                </a:solidFill>
              </a:rPr>
            </a:br>
            <a:r>
              <a:rPr lang="en-US" b="0" dirty="0" smtClean="0">
                <a:solidFill>
                  <a:srgbClr val="00B050"/>
                </a:solidFill>
              </a:rPr>
              <a:t/>
            </a:r>
            <a:br>
              <a:rPr lang="en-US" b="0" dirty="0" smtClean="0">
                <a:solidFill>
                  <a:srgbClr val="00B050"/>
                </a:solidFill>
              </a:rPr>
            </a:br>
            <a:endParaRPr lang="fr-FR" b="0" dirty="0">
              <a:solidFill>
                <a:srgbClr val="00B050"/>
              </a:solidFill>
            </a:endParaRPr>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u texte 2"/>
          <p:cNvSpPr>
            <a:spLocks noGrp="1"/>
          </p:cNvSpPr>
          <p:nvPr>
            <p:ph type="body" sz="quarter" idx="14"/>
          </p:nvPr>
        </p:nvSpPr>
        <p:spPr>
          <a:xfrm>
            <a:off x="417778" y="984176"/>
            <a:ext cx="8458245" cy="3380614"/>
          </a:xfrm>
        </p:spPr>
        <p:txBody>
          <a:bodyPr>
            <a:noAutofit/>
          </a:bodyPr>
          <a:lstStyle/>
          <a:p>
            <a:pPr marL="0" indent="0">
              <a:buNone/>
            </a:pPr>
            <a:r>
              <a:rPr lang="en-US" sz="2000" dirty="0" smtClean="0"/>
              <a:t> </a:t>
            </a:r>
          </a:p>
          <a:p>
            <a:pPr>
              <a:buFont typeface="Wingdings" panose="05000000000000000000" pitchFamily="2" charset="2"/>
              <a:buChar char="q"/>
            </a:pPr>
            <a:r>
              <a:rPr lang="en-US" sz="2000" dirty="0" smtClean="0"/>
              <a:t> To suggest that this is a</a:t>
            </a:r>
            <a:r>
              <a:rPr lang="en-US" sz="2000" b="1" dirty="0" smtClean="0"/>
              <a:t> uniquely opportune time</a:t>
            </a:r>
            <a:r>
              <a:rPr lang="en-US" sz="2000" dirty="0" smtClean="0"/>
              <a:t> to be working on </a:t>
            </a:r>
            <a:r>
              <a:rPr lang="en-US" sz="2000" dirty="0" err="1" smtClean="0"/>
              <a:t>glycoscience</a:t>
            </a:r>
            <a:r>
              <a:rPr lang="en-US" sz="2000" dirty="0" smtClean="0"/>
              <a:t> and </a:t>
            </a:r>
            <a:r>
              <a:rPr lang="en-US" sz="2000" dirty="0" err="1" smtClean="0"/>
              <a:t>glycotechnology</a:t>
            </a:r>
            <a:r>
              <a:rPr lang="en-US" sz="2000" dirty="0" smtClean="0"/>
              <a:t> in Europe.</a:t>
            </a:r>
          </a:p>
          <a:p>
            <a:pPr>
              <a:buFont typeface="Wingdings" panose="05000000000000000000" pitchFamily="2" charset="2"/>
              <a:buChar char="q"/>
            </a:pPr>
            <a:r>
              <a:rPr lang="en-US" sz="2000" dirty="0" smtClean="0"/>
              <a:t> To </a:t>
            </a:r>
            <a:r>
              <a:rPr lang="en-US" sz="2000" dirty="0"/>
              <a:t>outline how the EU and in particular Horizon Europe is presently thinking about the </a:t>
            </a:r>
            <a:r>
              <a:rPr lang="en-US" sz="2000" dirty="0" err="1"/>
              <a:t>Bioeconomy</a:t>
            </a:r>
            <a:r>
              <a:rPr lang="en-US" sz="2000" dirty="0"/>
              <a:t> as a solution to many </a:t>
            </a:r>
            <a:r>
              <a:rPr lang="en-US" sz="2000" b="1" dirty="0"/>
              <a:t>current Global Challenges</a:t>
            </a:r>
            <a:r>
              <a:rPr lang="en-US" sz="2000" dirty="0" smtClean="0"/>
              <a:t>.</a:t>
            </a:r>
          </a:p>
          <a:p>
            <a:pPr>
              <a:buFont typeface="Wingdings" panose="05000000000000000000" pitchFamily="2" charset="2"/>
              <a:buChar char="q"/>
            </a:pPr>
            <a:r>
              <a:rPr lang="en-US" sz="2000" dirty="0" smtClean="0"/>
              <a:t> To describe some ways we can increase the profile of new </a:t>
            </a:r>
            <a:r>
              <a:rPr lang="en-US" sz="2000" dirty="0" err="1" smtClean="0"/>
              <a:t>glycoscience</a:t>
            </a:r>
            <a:r>
              <a:rPr lang="en-US" sz="2000" dirty="0" smtClean="0"/>
              <a:t> and </a:t>
            </a:r>
            <a:r>
              <a:rPr lang="en-US" sz="2000" dirty="0" err="1" smtClean="0"/>
              <a:t>glycotechnology</a:t>
            </a:r>
            <a:r>
              <a:rPr lang="en-US" sz="2000" dirty="0" smtClean="0"/>
              <a:t> with </a:t>
            </a:r>
            <a:r>
              <a:rPr lang="en-US" sz="2000" b="1" dirty="0" smtClean="0"/>
              <a:t>the general public and Governments</a:t>
            </a:r>
            <a:r>
              <a:rPr lang="en-US" sz="2000" dirty="0" smtClean="0"/>
              <a:t> within </a:t>
            </a:r>
            <a:r>
              <a:rPr lang="en-US" sz="2000" dirty="0"/>
              <a:t>E</a:t>
            </a:r>
            <a:r>
              <a:rPr lang="en-US" sz="2000" dirty="0" smtClean="0"/>
              <a:t>urope. </a:t>
            </a:r>
          </a:p>
          <a:p>
            <a:pPr>
              <a:buFont typeface="Wingdings" panose="05000000000000000000" pitchFamily="2" charset="2"/>
              <a:buChar char="q"/>
            </a:pPr>
            <a:r>
              <a:rPr lang="en-US" sz="2000" dirty="0" smtClean="0"/>
              <a:t> To inform on how we can raise </a:t>
            </a:r>
            <a:r>
              <a:rPr lang="en-US" sz="2000" b="1" dirty="0" smtClean="0"/>
              <a:t>Research and Innovation funding</a:t>
            </a:r>
            <a:r>
              <a:rPr lang="en-US" sz="2000" dirty="0" smtClean="0"/>
              <a:t> for </a:t>
            </a:r>
            <a:r>
              <a:rPr lang="en-US" sz="2000" dirty="0" err="1" smtClean="0"/>
              <a:t>glycoscience</a:t>
            </a:r>
            <a:r>
              <a:rPr lang="en-US" sz="2000" dirty="0" smtClean="0"/>
              <a:t> and </a:t>
            </a:r>
            <a:r>
              <a:rPr lang="en-US" sz="2000" dirty="0" err="1" smtClean="0"/>
              <a:t>glycotechnology</a:t>
            </a:r>
            <a:r>
              <a:rPr lang="en-US" sz="2000" dirty="0" smtClean="0"/>
              <a:t> in the next decade within Europe.</a:t>
            </a:r>
          </a:p>
          <a:p>
            <a:pPr>
              <a:buFont typeface="Wingdings" panose="05000000000000000000" pitchFamily="2" charset="2"/>
              <a:buChar char="q"/>
            </a:pPr>
            <a:r>
              <a:rPr lang="en-US" sz="2000" dirty="0" smtClean="0"/>
              <a:t> To discuss some already identified  ‘</a:t>
            </a:r>
            <a:r>
              <a:rPr lang="en-US" sz="2000" b="1" dirty="0" smtClean="0"/>
              <a:t>R&amp;I’ challenges</a:t>
            </a:r>
            <a:r>
              <a:rPr lang="en-US" sz="2000" dirty="0" smtClean="0"/>
              <a:t> we must overcome in </a:t>
            </a:r>
            <a:r>
              <a:rPr lang="en-US" sz="2000" dirty="0" err="1" smtClean="0"/>
              <a:t>glycoscience</a:t>
            </a:r>
            <a:r>
              <a:rPr lang="en-US" sz="2000" dirty="0" smtClean="0"/>
              <a:t> and </a:t>
            </a:r>
            <a:r>
              <a:rPr lang="en-US" sz="2000" dirty="0" err="1" smtClean="0"/>
              <a:t>glycotechnology</a:t>
            </a:r>
            <a:r>
              <a:rPr lang="en-US" sz="2000" dirty="0" smtClean="0"/>
              <a:t>.</a:t>
            </a:r>
          </a:p>
          <a:p>
            <a:pPr>
              <a:buFont typeface="Wingdings" panose="05000000000000000000" pitchFamily="2" charset="2"/>
              <a:buChar char="q"/>
            </a:pPr>
            <a:endParaRPr lang="en-US" sz="2000" dirty="0" smtClean="0"/>
          </a:p>
          <a:p>
            <a:pPr marL="0" indent="0">
              <a:buNone/>
            </a:pPr>
            <a:endParaRPr lang="en-US" sz="2000" dirty="0" smtClean="0"/>
          </a:p>
          <a:p>
            <a:pPr marL="0" indent="0">
              <a:buNone/>
            </a:pPr>
            <a:endParaRPr lang="en-US" sz="2000" dirty="0" smtClean="0"/>
          </a:p>
          <a:p>
            <a:pPr marL="0" indent="0">
              <a:buNone/>
            </a:pPr>
            <a:endParaRPr lang="fr-FR" sz="2000" dirty="0" smtClean="0"/>
          </a:p>
          <a:p>
            <a:r>
              <a:rPr lang="fr-FR" sz="2000" dirty="0" smtClean="0"/>
              <a:t> </a:t>
            </a:r>
            <a:endParaRPr lang="fr-FR" sz="2000" dirty="0"/>
          </a:p>
        </p:txBody>
      </p:sp>
      <p:sp>
        <p:nvSpPr>
          <p:cNvPr id="7" name="Date Placeholder 6"/>
          <p:cNvSpPr>
            <a:spLocks noGrp="1"/>
          </p:cNvSpPr>
          <p:nvPr>
            <p:ph type="dt" sz="half" idx="15"/>
          </p:nvPr>
        </p:nvSpPr>
        <p:spPr/>
        <p:txBody>
          <a:bodyPr/>
          <a:lstStyle/>
          <a:p>
            <a:fld id="{33F376A6-EF45-4E24-A839-FBB3A783CFCE}" type="datetime1">
              <a:rPr lang="en-GB" smtClean="0"/>
              <a:t>05/06/2019</a:t>
            </a:fld>
            <a:endParaRPr lang="fr-FR" dirty="0"/>
          </a:p>
        </p:txBody>
      </p:sp>
      <p:sp>
        <p:nvSpPr>
          <p:cNvPr id="8" name="Footer Placeholder 7"/>
          <p:cNvSpPr>
            <a:spLocks noGrp="1"/>
          </p:cNvSpPr>
          <p:nvPr>
            <p:ph type="ftr" sz="quarter" idx="16"/>
          </p:nvPr>
        </p:nvSpPr>
        <p:spPr/>
        <p:txBody>
          <a:bodyPr/>
          <a:lstStyle/>
          <a:p>
            <a:r>
              <a:rPr lang="fr-FR" b="1" dirty="0" smtClean="0">
                <a:solidFill>
                  <a:schemeClr val="tx1"/>
                </a:solidFill>
                <a:latin typeface="Montserrat Semi" charset="0"/>
                <a:ea typeface="Montserrat Semi" charset="0"/>
                <a:cs typeface="Montserrat Semi" charset="0"/>
              </a:rPr>
              <a:t>Bioeconomy and Glycoscience</a:t>
            </a:r>
            <a:endParaRPr lang="fr-FR" dirty="0"/>
          </a:p>
        </p:txBody>
      </p:sp>
    </p:spTree>
    <p:extLst>
      <p:ext uri="{BB962C8B-B14F-4D97-AF65-F5344CB8AC3E}">
        <p14:creationId xmlns:p14="http://schemas.microsoft.com/office/powerpoint/2010/main" val="116196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spect="1"/>
          </p:cNvSpPr>
          <p:nvPr/>
        </p:nvSpPr>
        <p:spPr>
          <a:xfrm>
            <a:off x="2057631" y="1847711"/>
            <a:ext cx="5106188" cy="4618676"/>
          </a:xfrm>
          <a:prstGeom prst="ellipse">
            <a:avLst/>
          </a:prstGeom>
          <a:solidFill>
            <a:srgbClr val="66FF33"/>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solidFill>
                <a:srgbClr val="FFFFFF"/>
              </a:solidFill>
            </a:endParaRPr>
          </a:p>
        </p:txBody>
      </p:sp>
      <p:sp>
        <p:nvSpPr>
          <p:cNvPr id="181253" name="Text Box 3"/>
          <p:cNvSpPr txBox="1">
            <a:spLocks noChangeArrowheads="1"/>
          </p:cNvSpPr>
          <p:nvPr/>
        </p:nvSpPr>
        <p:spPr bwMode="auto">
          <a:xfrm>
            <a:off x="8553195" y="6378505"/>
            <a:ext cx="135276" cy="32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spcBef>
                <a:spcPct val="0"/>
              </a:spcBef>
              <a:buClrTx/>
              <a:buFontTx/>
              <a:buNone/>
            </a:pPr>
            <a:endParaRPr lang="en-US" altLang="en-US" sz="2400">
              <a:solidFill>
                <a:srgbClr val="000000"/>
              </a:solidFill>
              <a:latin typeface="Arial" pitchFamily="34" charset="0"/>
            </a:endParaRPr>
          </a:p>
        </p:txBody>
      </p:sp>
      <p:sp>
        <p:nvSpPr>
          <p:cNvPr id="762884" name="Oval 4"/>
          <p:cNvSpPr>
            <a:spLocks noChangeArrowheads="1"/>
          </p:cNvSpPr>
          <p:nvPr/>
        </p:nvSpPr>
        <p:spPr bwMode="auto">
          <a:xfrm>
            <a:off x="1550958" y="970618"/>
            <a:ext cx="6009835" cy="4581230"/>
          </a:xfrm>
          <a:prstGeom prst="ellipse">
            <a:avLst/>
          </a:prstGeom>
          <a:noFill/>
          <a:ln w="38100">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endParaRPr lang="en-US" altLang="en-US" sz="2400">
              <a:solidFill>
                <a:srgbClr val="000000"/>
              </a:solidFill>
              <a:latin typeface="Arial" pitchFamily="34" charset="0"/>
            </a:endParaRPr>
          </a:p>
        </p:txBody>
      </p:sp>
      <p:sp>
        <p:nvSpPr>
          <p:cNvPr id="762885" name="Oval 5"/>
          <p:cNvSpPr>
            <a:spLocks noChangeArrowheads="1"/>
          </p:cNvSpPr>
          <p:nvPr/>
        </p:nvSpPr>
        <p:spPr bwMode="auto">
          <a:xfrm>
            <a:off x="2774921" y="2123143"/>
            <a:ext cx="6009835" cy="4581230"/>
          </a:xfrm>
          <a:prstGeom prst="ellipse">
            <a:avLst/>
          </a:prstGeom>
          <a:noFill/>
          <a:ln w="38100">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endParaRPr lang="en-US" altLang="en-US" sz="2400">
              <a:solidFill>
                <a:srgbClr val="000000"/>
              </a:solidFill>
              <a:latin typeface="Arial" pitchFamily="34" charset="0"/>
            </a:endParaRPr>
          </a:p>
        </p:txBody>
      </p:sp>
      <p:sp>
        <p:nvSpPr>
          <p:cNvPr id="762886" name="Oval 6"/>
          <p:cNvSpPr>
            <a:spLocks noChangeArrowheads="1"/>
          </p:cNvSpPr>
          <p:nvPr/>
        </p:nvSpPr>
        <p:spPr bwMode="auto">
          <a:xfrm>
            <a:off x="326996" y="2121555"/>
            <a:ext cx="6009835" cy="4581230"/>
          </a:xfrm>
          <a:prstGeom prst="ellipse">
            <a:avLst/>
          </a:prstGeom>
          <a:noFill/>
          <a:ln w="38100">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endParaRPr lang="en-US" altLang="en-US" sz="2400">
              <a:solidFill>
                <a:srgbClr val="000000"/>
              </a:solidFill>
              <a:latin typeface="Arial" pitchFamily="34" charset="0"/>
            </a:endParaRPr>
          </a:p>
        </p:txBody>
      </p:sp>
      <p:sp>
        <p:nvSpPr>
          <p:cNvPr id="762887" name="Text Box 7"/>
          <p:cNvSpPr txBox="1">
            <a:spLocks noChangeArrowheads="1"/>
          </p:cNvSpPr>
          <p:nvPr/>
        </p:nvSpPr>
        <p:spPr bwMode="auto">
          <a:xfrm>
            <a:off x="3154354" y="1126749"/>
            <a:ext cx="28378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dirty="0">
                <a:solidFill>
                  <a:schemeClr val="accent2"/>
                </a:solidFill>
                <a:effectLst>
                  <a:outerShdw blurRad="38100" dist="38100" dir="2700000" algn="tl">
                    <a:srgbClr val="000000">
                      <a:alpha val="43137"/>
                    </a:srgbClr>
                  </a:outerShdw>
                </a:effectLst>
              </a:rPr>
              <a:t>SOCIETALLY</a:t>
            </a:r>
          </a:p>
          <a:p>
            <a:pPr algn="ctr" fontAlgn="auto">
              <a:spcBef>
                <a:spcPts val="0"/>
              </a:spcBef>
              <a:spcAft>
                <a:spcPts val="0"/>
              </a:spcAft>
              <a:defRPr/>
            </a:pPr>
            <a:r>
              <a:rPr lang="en-GB" sz="1800" b="1" dirty="0">
                <a:solidFill>
                  <a:schemeClr val="accent2"/>
                </a:solidFill>
                <a:effectLst>
                  <a:outerShdw blurRad="38100" dist="38100" dir="2700000" algn="tl">
                    <a:srgbClr val="000000">
                      <a:alpha val="43137"/>
                    </a:srgbClr>
                  </a:outerShdw>
                </a:effectLst>
              </a:rPr>
              <a:t>ACCEPTABLE</a:t>
            </a:r>
          </a:p>
        </p:txBody>
      </p:sp>
      <p:sp>
        <p:nvSpPr>
          <p:cNvPr id="762888" name="Text Box 8"/>
          <p:cNvSpPr txBox="1">
            <a:spLocks noChangeArrowheads="1"/>
          </p:cNvSpPr>
          <p:nvPr/>
        </p:nvSpPr>
        <p:spPr bwMode="auto">
          <a:xfrm>
            <a:off x="-131919" y="4620509"/>
            <a:ext cx="2707767" cy="646331"/>
          </a:xfrm>
          <a:prstGeom prst="rect">
            <a:avLst/>
          </a:prstGeom>
          <a:noFill/>
          <a:ln>
            <a:noFill/>
          </a:ln>
          <a:effectLst/>
          <a:extLst/>
        </p:spPr>
        <p:txBody>
          <a:bodyPr wrap="square">
            <a:spAutoFit/>
          </a:bodyPr>
          <a:lstStyle/>
          <a:p>
            <a:pPr algn="ctr" fontAlgn="auto">
              <a:spcBef>
                <a:spcPts val="0"/>
              </a:spcBef>
              <a:spcAft>
                <a:spcPts val="0"/>
              </a:spcAft>
              <a:defRPr/>
            </a:pPr>
            <a:r>
              <a:rPr lang="en-GB" sz="1800" b="1" dirty="0">
                <a:solidFill>
                  <a:srgbClr val="33CC33"/>
                </a:solidFill>
                <a:effectLst>
                  <a:outerShdw blurRad="38100" dist="38100" dir="2700000" algn="tl">
                    <a:srgbClr val="000000">
                      <a:alpha val="43137"/>
                    </a:srgbClr>
                  </a:outerShdw>
                </a:effectLst>
              </a:rPr>
              <a:t>ECOLOGICALLY</a:t>
            </a:r>
          </a:p>
          <a:p>
            <a:pPr algn="ctr" fontAlgn="auto">
              <a:spcBef>
                <a:spcPts val="0"/>
              </a:spcBef>
              <a:spcAft>
                <a:spcPts val="0"/>
              </a:spcAft>
              <a:defRPr/>
            </a:pPr>
            <a:r>
              <a:rPr lang="en-GB" sz="1800" b="1" dirty="0">
                <a:solidFill>
                  <a:srgbClr val="33CC33"/>
                </a:solidFill>
                <a:effectLst>
                  <a:outerShdw blurRad="38100" dist="38100" dir="2700000" algn="tl">
                    <a:srgbClr val="000000">
                      <a:alpha val="43137"/>
                    </a:srgbClr>
                  </a:outerShdw>
                </a:effectLst>
              </a:rPr>
              <a:t>SOUND</a:t>
            </a:r>
          </a:p>
        </p:txBody>
      </p:sp>
      <p:sp>
        <p:nvSpPr>
          <p:cNvPr id="762889" name="Text Box 9"/>
          <p:cNvSpPr txBox="1">
            <a:spLocks noChangeArrowheads="1"/>
          </p:cNvSpPr>
          <p:nvPr/>
        </p:nvSpPr>
        <p:spPr bwMode="auto">
          <a:xfrm>
            <a:off x="6561082" y="4605957"/>
            <a:ext cx="26873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dirty="0">
                <a:solidFill>
                  <a:srgbClr val="FF0000"/>
                </a:solidFill>
                <a:effectLst>
                  <a:outerShdw blurRad="38100" dist="38100" dir="2700000" algn="tl">
                    <a:srgbClr val="000000">
                      <a:alpha val="43137"/>
                    </a:srgbClr>
                  </a:outerShdw>
                </a:effectLst>
              </a:rPr>
              <a:t>ECONOMICALLY</a:t>
            </a:r>
          </a:p>
          <a:p>
            <a:pPr algn="ctr" fontAlgn="auto">
              <a:spcBef>
                <a:spcPts val="0"/>
              </a:spcBef>
              <a:spcAft>
                <a:spcPts val="0"/>
              </a:spcAft>
              <a:defRPr/>
            </a:pPr>
            <a:r>
              <a:rPr lang="en-GB" sz="1800" b="1" dirty="0">
                <a:solidFill>
                  <a:srgbClr val="FF0000"/>
                </a:solidFill>
                <a:effectLst>
                  <a:outerShdw blurRad="38100" dist="38100" dir="2700000" algn="tl">
                    <a:srgbClr val="000000">
                      <a:alpha val="43137"/>
                    </a:srgbClr>
                  </a:outerShdw>
                </a:effectLst>
              </a:rPr>
              <a:t>ROBUST</a:t>
            </a:r>
          </a:p>
        </p:txBody>
      </p:sp>
      <p:sp>
        <p:nvSpPr>
          <p:cNvPr id="762890" name="Text Box 10"/>
          <p:cNvSpPr txBox="1">
            <a:spLocks noChangeArrowheads="1"/>
          </p:cNvSpPr>
          <p:nvPr/>
        </p:nvSpPr>
        <p:spPr bwMode="auto">
          <a:xfrm>
            <a:off x="3082709" y="3512144"/>
            <a:ext cx="285898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r>
              <a:rPr lang="en-GB" altLang="en-US" b="1" i="1" dirty="0" smtClean="0">
                <a:solidFill>
                  <a:schemeClr val="bg1"/>
                </a:solidFill>
                <a:latin typeface="Arial" pitchFamily="34" charset="0"/>
              </a:rPr>
              <a:t>….but </a:t>
            </a:r>
          </a:p>
          <a:p>
            <a:pPr algn="ctr">
              <a:spcBef>
                <a:spcPct val="0"/>
              </a:spcBef>
              <a:buClrTx/>
              <a:buFontTx/>
              <a:buNone/>
            </a:pPr>
            <a:r>
              <a:rPr lang="en-GB" altLang="en-US" b="1" i="1" dirty="0" smtClean="0">
                <a:solidFill>
                  <a:schemeClr val="bg1"/>
                </a:solidFill>
                <a:latin typeface="Arial" pitchFamily="34" charset="0"/>
              </a:rPr>
              <a:t>SYSTEMIC </a:t>
            </a:r>
          </a:p>
          <a:p>
            <a:pPr algn="ctr">
              <a:spcBef>
                <a:spcPct val="0"/>
              </a:spcBef>
              <a:buClrTx/>
              <a:buFontTx/>
              <a:buNone/>
            </a:pPr>
            <a:r>
              <a:rPr lang="en-GB" altLang="en-US" b="1" i="1" dirty="0" smtClean="0">
                <a:solidFill>
                  <a:schemeClr val="bg1"/>
                </a:solidFill>
                <a:latin typeface="Arial" pitchFamily="34" charset="0"/>
              </a:rPr>
              <a:t>solutions….</a:t>
            </a:r>
            <a:endParaRPr lang="en-GB" altLang="en-US" b="1" i="1" dirty="0">
              <a:solidFill>
                <a:schemeClr val="bg1"/>
              </a:solidFill>
              <a:latin typeface="Arial" pitchFamily="34" charset="0"/>
            </a:endParaRPr>
          </a:p>
        </p:txBody>
      </p:sp>
      <p:sp>
        <p:nvSpPr>
          <p:cNvPr id="762891" name="Text Box 11"/>
          <p:cNvSpPr txBox="1">
            <a:spLocks noChangeArrowheads="1"/>
          </p:cNvSpPr>
          <p:nvPr/>
        </p:nvSpPr>
        <p:spPr bwMode="auto">
          <a:xfrm>
            <a:off x="1411444" y="2416484"/>
            <a:ext cx="17002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i="1" dirty="0">
                <a:solidFill>
                  <a:srgbClr val="000000"/>
                </a:solidFill>
                <a:effectLst>
                  <a:outerShdw blurRad="38100" dist="38100" dir="2700000" algn="tl">
                    <a:srgbClr val="FFFFFF"/>
                  </a:outerShdw>
                </a:effectLst>
              </a:rPr>
              <a:t>Durable</a:t>
            </a:r>
          </a:p>
        </p:txBody>
      </p:sp>
      <p:sp>
        <p:nvSpPr>
          <p:cNvPr id="762892" name="Text Box 12"/>
          <p:cNvSpPr txBox="1">
            <a:spLocks noChangeArrowheads="1"/>
          </p:cNvSpPr>
          <p:nvPr/>
        </p:nvSpPr>
        <p:spPr bwMode="auto">
          <a:xfrm>
            <a:off x="5779838" y="2416484"/>
            <a:ext cx="19130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i="1" dirty="0">
                <a:solidFill>
                  <a:srgbClr val="000000"/>
                </a:solidFill>
                <a:effectLst>
                  <a:outerShdw blurRad="38100" dist="38100" dir="2700000" algn="tl">
                    <a:srgbClr val="FFFFFF"/>
                  </a:outerShdw>
                </a:effectLst>
              </a:rPr>
              <a:t>Equitable</a:t>
            </a:r>
          </a:p>
        </p:txBody>
      </p:sp>
      <p:sp>
        <p:nvSpPr>
          <p:cNvPr id="762893" name="Text Box 13"/>
          <p:cNvSpPr txBox="1">
            <a:spLocks noChangeArrowheads="1"/>
          </p:cNvSpPr>
          <p:nvPr/>
        </p:nvSpPr>
        <p:spPr bwMode="auto">
          <a:xfrm>
            <a:off x="3796637" y="6009173"/>
            <a:ext cx="1628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i="1" dirty="0">
                <a:solidFill>
                  <a:srgbClr val="000000"/>
                </a:solidFill>
                <a:effectLst>
                  <a:outerShdw blurRad="38100" dist="38100" dir="2700000" algn="tl">
                    <a:srgbClr val="FFFFFF"/>
                  </a:outerShdw>
                </a:effectLst>
              </a:rPr>
              <a:t>Viable</a:t>
            </a:r>
          </a:p>
        </p:txBody>
      </p:sp>
      <p:sp>
        <p:nvSpPr>
          <p:cNvPr id="3" name="TextBox 2"/>
          <p:cNvSpPr txBox="1">
            <a:spLocks noChangeArrowheads="1"/>
          </p:cNvSpPr>
          <p:nvPr/>
        </p:nvSpPr>
        <p:spPr bwMode="auto">
          <a:xfrm rot="3218656">
            <a:off x="5220952" y="3285828"/>
            <a:ext cx="1117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eaLnBrk="1" hangingPunct="1">
              <a:spcBef>
                <a:spcPct val="0"/>
              </a:spcBef>
              <a:buClrTx/>
              <a:buFontTx/>
              <a:buNone/>
            </a:pPr>
            <a:r>
              <a:rPr lang="en-GB" altLang="en-US" sz="1600" dirty="0">
                <a:solidFill>
                  <a:srgbClr val="800080"/>
                </a:solidFill>
              </a:rPr>
              <a:t>Equitable </a:t>
            </a:r>
          </a:p>
        </p:txBody>
      </p:sp>
      <p:sp>
        <p:nvSpPr>
          <p:cNvPr id="4" name="TextBox 3"/>
          <p:cNvSpPr txBox="1">
            <a:spLocks noChangeArrowheads="1"/>
          </p:cNvSpPr>
          <p:nvPr/>
        </p:nvSpPr>
        <p:spPr bwMode="auto">
          <a:xfrm rot="18718975">
            <a:off x="2968267" y="3074259"/>
            <a:ext cx="9604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eaLnBrk="1" hangingPunct="1">
              <a:spcBef>
                <a:spcPct val="0"/>
              </a:spcBef>
              <a:buClrTx/>
              <a:buFontTx/>
              <a:buNone/>
            </a:pPr>
            <a:r>
              <a:rPr lang="en-GB" altLang="en-US" sz="1600" dirty="0">
                <a:solidFill>
                  <a:srgbClr val="800080"/>
                </a:solidFill>
              </a:rPr>
              <a:t>Durable</a:t>
            </a:r>
          </a:p>
        </p:txBody>
      </p:sp>
      <p:sp>
        <p:nvSpPr>
          <p:cNvPr id="5" name="TextBox 4"/>
          <p:cNvSpPr txBox="1">
            <a:spLocks noChangeArrowheads="1"/>
          </p:cNvSpPr>
          <p:nvPr/>
        </p:nvSpPr>
        <p:spPr bwMode="auto">
          <a:xfrm>
            <a:off x="4271916" y="5108776"/>
            <a:ext cx="7789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eaLnBrk="1" hangingPunct="1">
              <a:spcBef>
                <a:spcPct val="0"/>
              </a:spcBef>
              <a:buClrTx/>
              <a:buFontTx/>
              <a:buNone/>
            </a:pPr>
            <a:r>
              <a:rPr lang="en-GB" altLang="en-US" sz="1600" dirty="0">
                <a:solidFill>
                  <a:srgbClr val="800080"/>
                </a:solidFill>
              </a:rPr>
              <a:t>Viable</a:t>
            </a:r>
          </a:p>
        </p:txBody>
      </p:sp>
      <p:sp>
        <p:nvSpPr>
          <p:cNvPr id="7" name="Curved Left Arrow 6"/>
          <p:cNvSpPr/>
          <p:nvPr/>
        </p:nvSpPr>
        <p:spPr>
          <a:xfrm rot="1927867">
            <a:off x="5493555" y="3698035"/>
            <a:ext cx="438504" cy="19257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8"/>
          <p:cNvSpPr/>
          <p:nvPr/>
        </p:nvSpPr>
        <p:spPr>
          <a:xfrm>
            <a:off x="85936" y="923924"/>
            <a:ext cx="8955314" cy="5845763"/>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rved Left Arrow 20"/>
          <p:cNvSpPr/>
          <p:nvPr/>
        </p:nvSpPr>
        <p:spPr>
          <a:xfrm rot="9127034">
            <a:off x="3229115" y="3494269"/>
            <a:ext cx="438768" cy="207545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urved Left Arrow 21"/>
          <p:cNvSpPr/>
          <p:nvPr/>
        </p:nvSpPr>
        <p:spPr>
          <a:xfrm rot="16200000">
            <a:off x="4391441" y="1844642"/>
            <a:ext cx="389696" cy="18573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itle 5"/>
          <p:cNvSpPr txBox="1">
            <a:spLocks/>
          </p:cNvSpPr>
          <p:nvPr/>
        </p:nvSpPr>
        <p:spPr>
          <a:xfrm>
            <a:off x="2575848" y="-723900"/>
            <a:ext cx="8424862" cy="1447800"/>
          </a:xfrm>
          <a:prstGeom prst="rect">
            <a:avLst/>
          </a:prstGeom>
        </p:spPr>
        <p:txBody>
          <a:bodyPr vert="horz" lIns="91440" tIns="45720" rIns="91440" bIns="45720" rtlCol="0" anchor="b">
            <a:normAutofit/>
          </a:bodyPr>
          <a:lstStyle>
            <a:lvl1pPr algn="l" defTabSz="914390" rtl="0" eaLnBrk="1" latinLnBrk="0" hangingPunct="1">
              <a:lnSpc>
                <a:spcPct val="90000"/>
              </a:lnSpc>
              <a:spcBef>
                <a:spcPct val="0"/>
              </a:spcBef>
              <a:buNone/>
              <a:defRPr sz="3600" b="1" i="0" kern="1200">
                <a:solidFill>
                  <a:schemeClr val="tx1"/>
                </a:solidFill>
                <a:latin typeface="Montserrat Semi" charset="0"/>
                <a:ea typeface="Montserrat Semi" charset="0"/>
                <a:cs typeface="Montserrat Semi" charset="0"/>
              </a:defRPr>
            </a:lvl1pPr>
          </a:lstStyle>
          <a:p>
            <a:r>
              <a:rPr lang="en-GB" sz="2800" b="0" dirty="0" smtClean="0">
                <a:solidFill>
                  <a:srgbClr val="00B050"/>
                </a:solidFill>
              </a:rPr>
              <a:t>Innovating for Sustainable Growth</a:t>
            </a:r>
            <a:endParaRPr lang="en-GB" sz="2800" b="0" dirty="0">
              <a:solidFill>
                <a:srgbClr val="00B050"/>
              </a:solidFill>
            </a:endParaRPr>
          </a:p>
        </p:txBody>
      </p:sp>
    </p:spTree>
    <p:extLst>
      <p:ext uri="{BB962C8B-B14F-4D97-AF65-F5344CB8AC3E}">
        <p14:creationId xmlns:p14="http://schemas.microsoft.com/office/powerpoint/2010/main" val="895602944"/>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6630" y="-182130"/>
            <a:ext cx="762880" cy="7141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 big</a:t>
            </a:r>
            <a:endParaRPr lang="en-GB" dirty="0"/>
          </a:p>
        </p:txBody>
      </p:sp>
      <p:sp>
        <p:nvSpPr>
          <p:cNvPr id="16" name="Text Box 2"/>
          <p:cNvSpPr txBox="1">
            <a:spLocks noChangeArrowheads="1"/>
          </p:cNvSpPr>
          <p:nvPr/>
        </p:nvSpPr>
        <p:spPr bwMode="auto">
          <a:xfrm>
            <a:off x="630238" y="1328738"/>
            <a:ext cx="8261350" cy="365125"/>
          </a:xfrm>
          <a:prstGeom prst="rect">
            <a:avLst/>
          </a:prstGeom>
          <a:solidFill>
            <a:schemeClr val="bg1"/>
          </a:solidFill>
          <a:ln w="28575">
            <a:solidFill>
              <a:schemeClr val="tx1"/>
            </a:solidFill>
            <a:miter lim="800000"/>
            <a:headEnd/>
            <a:tailEnd/>
          </a:ln>
          <a:effectLst>
            <a:outerShdw dist="107763" dir="2700000" algn="ctr" rotWithShape="0">
              <a:schemeClr val="bg2">
                <a:alpha val="50000"/>
              </a:schemeClr>
            </a:outerShdw>
          </a:effectLst>
        </p:spPr>
        <p:txBody>
          <a:bodyPr>
            <a:spAutoFit/>
          </a:bodyPr>
          <a:lstStyle>
            <a:lvl1pPr>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en-US" sz="1600" b="1">
                <a:solidFill>
                  <a:srgbClr val="000000"/>
                </a:solidFill>
              </a:rPr>
              <a:t>T h e    V a l u e    C h a i n (s)</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665413"/>
            <a:ext cx="2479675" cy="1436688"/>
          </a:xfrm>
          <a:prstGeom prst="rect">
            <a:avLst/>
          </a:prstGeom>
          <a:noFill/>
          <a:ln w="57150">
            <a:solidFill>
              <a:srgbClr val="FF000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20" name="Text Box 5"/>
          <p:cNvSpPr txBox="1">
            <a:spLocks noChangeArrowheads="1"/>
          </p:cNvSpPr>
          <p:nvPr/>
        </p:nvSpPr>
        <p:spPr bwMode="auto">
          <a:xfrm>
            <a:off x="3717925" y="2417763"/>
            <a:ext cx="3103563" cy="1397000"/>
          </a:xfrm>
          <a:prstGeom prst="rect">
            <a:avLst/>
          </a:prstGeom>
          <a:solidFill>
            <a:schemeClr val="bg1"/>
          </a:solidFill>
          <a:ln w="28575">
            <a:solidFill>
              <a:schemeClr val="tx1"/>
            </a:solidFill>
            <a:miter lim="800000"/>
            <a:headEnd/>
            <a:tailEnd/>
          </a:ln>
          <a:effectLst>
            <a:outerShdw dist="107763" dir="2700000" algn="ctr" rotWithShape="0">
              <a:schemeClr val="bg2">
                <a:alpha val="50000"/>
              </a:schemeClr>
            </a:outerShdw>
          </a:effectLst>
        </p:spPr>
        <p:txBody>
          <a:bodyPr>
            <a:spAutoFit/>
          </a:bodyPr>
          <a:lstStyle>
            <a:lvl1pPr marL="173038" indent="-173038">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400" u="sng" dirty="0">
                <a:solidFill>
                  <a:srgbClr val="000000"/>
                </a:solidFill>
              </a:rPr>
              <a:t>Downstream Industries</a:t>
            </a:r>
          </a:p>
          <a:p>
            <a:pPr eaLnBrk="1" hangingPunct="1">
              <a:spcBef>
                <a:spcPct val="0"/>
              </a:spcBef>
              <a:buClrTx/>
              <a:buSzTx/>
            </a:pPr>
            <a:r>
              <a:rPr lang="en-US" altLang="en-US" sz="1400" dirty="0">
                <a:solidFill>
                  <a:srgbClr val="000000"/>
                </a:solidFill>
              </a:rPr>
              <a:t>Automotive</a:t>
            </a:r>
          </a:p>
          <a:p>
            <a:pPr eaLnBrk="1" hangingPunct="1">
              <a:spcBef>
                <a:spcPct val="0"/>
              </a:spcBef>
              <a:buClrTx/>
              <a:buSzTx/>
            </a:pPr>
            <a:r>
              <a:rPr lang="en-US" altLang="en-US" sz="1400" dirty="0">
                <a:solidFill>
                  <a:srgbClr val="000000"/>
                </a:solidFill>
              </a:rPr>
              <a:t>Transport</a:t>
            </a:r>
          </a:p>
          <a:p>
            <a:pPr eaLnBrk="1" hangingPunct="1">
              <a:spcBef>
                <a:spcPct val="0"/>
              </a:spcBef>
              <a:buClrTx/>
              <a:buSzTx/>
            </a:pPr>
            <a:r>
              <a:rPr lang="en-US" altLang="en-US" sz="1400" dirty="0">
                <a:solidFill>
                  <a:srgbClr val="000000"/>
                </a:solidFill>
              </a:rPr>
              <a:t>Construction</a:t>
            </a:r>
          </a:p>
          <a:p>
            <a:pPr eaLnBrk="1" hangingPunct="1">
              <a:spcBef>
                <a:spcPct val="0"/>
              </a:spcBef>
              <a:buClrTx/>
              <a:buSzTx/>
            </a:pPr>
            <a:r>
              <a:rPr lang="en-US" altLang="en-US" sz="1400" dirty="0">
                <a:solidFill>
                  <a:srgbClr val="000000"/>
                </a:solidFill>
              </a:rPr>
              <a:t>Furniture</a:t>
            </a:r>
          </a:p>
          <a:p>
            <a:pPr eaLnBrk="1" hangingPunct="1">
              <a:spcBef>
                <a:spcPct val="0"/>
              </a:spcBef>
              <a:buClrTx/>
              <a:buSzTx/>
            </a:pPr>
            <a:r>
              <a:rPr lang="en-US" altLang="en-US" sz="1400" dirty="0">
                <a:solidFill>
                  <a:srgbClr val="000000"/>
                </a:solidFill>
              </a:rPr>
              <a:t>Consumer Goods (P&amp;G)</a:t>
            </a:r>
          </a:p>
        </p:txBody>
      </p:sp>
      <p:sp>
        <p:nvSpPr>
          <p:cNvPr id="21" name="Text Box 6"/>
          <p:cNvSpPr txBox="1">
            <a:spLocks noChangeArrowheads="1"/>
          </p:cNvSpPr>
          <p:nvPr/>
        </p:nvSpPr>
        <p:spPr bwMode="auto">
          <a:xfrm>
            <a:off x="3690938" y="1825626"/>
            <a:ext cx="3122612" cy="333375"/>
          </a:xfrm>
          <a:prstGeom prst="rect">
            <a:avLst/>
          </a:prstGeom>
          <a:solidFill>
            <a:schemeClr val="bg1"/>
          </a:solidFill>
          <a:ln w="28575">
            <a:solidFill>
              <a:schemeClr val="tx1"/>
            </a:solidFill>
            <a:miter lim="800000"/>
            <a:headEnd/>
            <a:tailEnd/>
          </a:ln>
          <a:effectLst>
            <a:outerShdw dist="107763" dir="2700000" algn="ctr" rotWithShape="0">
              <a:schemeClr val="bg2">
                <a:alpha val="50000"/>
              </a:schemeClr>
            </a:outerShdw>
          </a:effectLst>
        </p:spPr>
        <p:txBody>
          <a:bodyPr>
            <a:spAutoFit/>
          </a:bodyPr>
          <a:lstStyle>
            <a:lvl1pPr>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400" b="1">
                <a:solidFill>
                  <a:srgbClr val="000000"/>
                </a:solidFill>
              </a:rPr>
              <a:t>Customer Side of the Value Chain</a:t>
            </a:r>
          </a:p>
        </p:txBody>
      </p:sp>
      <p:sp>
        <p:nvSpPr>
          <p:cNvPr id="22" name="Text Box 7"/>
          <p:cNvSpPr txBox="1">
            <a:spLocks noChangeArrowheads="1"/>
          </p:cNvSpPr>
          <p:nvPr/>
        </p:nvSpPr>
        <p:spPr bwMode="auto">
          <a:xfrm>
            <a:off x="612775" y="1828801"/>
            <a:ext cx="2455863" cy="333375"/>
          </a:xfrm>
          <a:prstGeom prst="rect">
            <a:avLst/>
          </a:prstGeom>
          <a:solidFill>
            <a:schemeClr val="bg1"/>
          </a:solidFill>
          <a:ln w="28575">
            <a:solidFill>
              <a:schemeClr val="tx1"/>
            </a:solidFill>
            <a:miter lim="800000"/>
            <a:headEnd/>
            <a:tailEnd/>
          </a:ln>
          <a:effectLst>
            <a:outerShdw dist="107763" dir="2700000" algn="ctr" rotWithShape="0">
              <a:schemeClr val="bg2">
                <a:alpha val="50000"/>
              </a:schemeClr>
            </a:outerShdw>
          </a:effectLst>
        </p:spPr>
        <p:txBody>
          <a:bodyPr>
            <a:spAutoFit/>
          </a:bodyPr>
          <a:lstStyle>
            <a:lvl1pPr>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400" b="1">
                <a:solidFill>
                  <a:srgbClr val="000000"/>
                </a:solidFill>
              </a:rPr>
              <a:t>Processing Industries</a:t>
            </a:r>
          </a:p>
        </p:txBody>
      </p:sp>
      <p:sp>
        <p:nvSpPr>
          <p:cNvPr id="23" name="Text Box 8"/>
          <p:cNvSpPr txBox="1">
            <a:spLocks noChangeArrowheads="1"/>
          </p:cNvSpPr>
          <p:nvPr/>
        </p:nvSpPr>
        <p:spPr bwMode="auto">
          <a:xfrm>
            <a:off x="703263" y="4822826"/>
            <a:ext cx="1657350" cy="971550"/>
          </a:xfrm>
          <a:prstGeom prst="rect">
            <a:avLst/>
          </a:prstGeom>
          <a:solidFill>
            <a:schemeClr val="bg1"/>
          </a:solidFill>
          <a:ln w="28575">
            <a:solidFill>
              <a:schemeClr val="tx1"/>
            </a:solidFill>
            <a:miter lim="800000"/>
            <a:headEnd/>
            <a:tailEnd/>
          </a:ln>
          <a:effectLst>
            <a:outerShdw dist="107763" dir="2700000" algn="ctr" rotWithShape="0">
              <a:schemeClr val="bg2">
                <a:alpha val="50000"/>
              </a:schemeClr>
            </a:outerShdw>
          </a:effectLst>
        </p:spPr>
        <p:txBody>
          <a:bodyPr>
            <a:spAutoFit/>
          </a:bodyPr>
          <a:lstStyle>
            <a:lvl1pPr marL="173038" indent="-173038">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pPr>
            <a:r>
              <a:rPr lang="en-US" altLang="en-US" sz="1400">
                <a:solidFill>
                  <a:srgbClr val="000000"/>
                </a:solidFill>
              </a:rPr>
              <a:t>Biotech</a:t>
            </a:r>
          </a:p>
          <a:p>
            <a:pPr eaLnBrk="1" hangingPunct="1">
              <a:spcBef>
                <a:spcPct val="0"/>
              </a:spcBef>
              <a:buClrTx/>
              <a:buSzTx/>
            </a:pPr>
            <a:r>
              <a:rPr lang="en-US" altLang="en-US" sz="1400">
                <a:solidFill>
                  <a:srgbClr val="000000"/>
                </a:solidFill>
              </a:rPr>
              <a:t>Pulp and Paper</a:t>
            </a:r>
          </a:p>
          <a:p>
            <a:pPr eaLnBrk="1" hangingPunct="1">
              <a:spcBef>
                <a:spcPct val="0"/>
              </a:spcBef>
              <a:buClrTx/>
              <a:buSzTx/>
            </a:pPr>
            <a:r>
              <a:rPr lang="en-US" altLang="en-US" sz="1400">
                <a:solidFill>
                  <a:srgbClr val="000000"/>
                </a:solidFill>
              </a:rPr>
              <a:t>Food ?</a:t>
            </a:r>
          </a:p>
          <a:p>
            <a:pPr eaLnBrk="1" hangingPunct="1">
              <a:spcBef>
                <a:spcPct val="0"/>
              </a:spcBef>
              <a:buClrTx/>
              <a:buSzTx/>
            </a:pPr>
            <a:r>
              <a:rPr lang="en-US" altLang="en-US" sz="1400">
                <a:solidFill>
                  <a:srgbClr val="000000"/>
                </a:solidFill>
              </a:rPr>
              <a:t>Mining ?</a:t>
            </a:r>
          </a:p>
        </p:txBody>
      </p:sp>
      <p:sp>
        <p:nvSpPr>
          <p:cNvPr id="24" name="Text Box 9"/>
          <p:cNvSpPr txBox="1">
            <a:spLocks noChangeArrowheads="1"/>
          </p:cNvSpPr>
          <p:nvPr/>
        </p:nvSpPr>
        <p:spPr bwMode="auto">
          <a:xfrm>
            <a:off x="3713163" y="4305301"/>
            <a:ext cx="3100387" cy="971550"/>
          </a:xfrm>
          <a:prstGeom prst="rect">
            <a:avLst/>
          </a:prstGeom>
          <a:solidFill>
            <a:schemeClr val="bg1"/>
          </a:solidFill>
          <a:ln w="28575">
            <a:solidFill>
              <a:schemeClr val="tx1"/>
            </a:solidFill>
            <a:miter lim="800000"/>
            <a:headEnd/>
            <a:tailEnd/>
          </a:ln>
          <a:effectLst>
            <a:outerShdw dist="107763" dir="2700000" algn="ctr" rotWithShape="0">
              <a:schemeClr val="bg2">
                <a:alpha val="50000"/>
              </a:schemeClr>
            </a:outerShdw>
          </a:effectLst>
        </p:spPr>
        <p:txBody>
          <a:bodyPr>
            <a:spAutoFit/>
          </a:bodyPr>
          <a:lstStyle>
            <a:lvl1pPr marL="173038" indent="-173038">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400" u="sng">
                <a:solidFill>
                  <a:srgbClr val="000000"/>
                </a:solidFill>
              </a:rPr>
              <a:t>End-Customers</a:t>
            </a:r>
          </a:p>
          <a:p>
            <a:pPr eaLnBrk="1" hangingPunct="1">
              <a:spcBef>
                <a:spcPct val="0"/>
              </a:spcBef>
              <a:buClrTx/>
              <a:buSzTx/>
            </a:pPr>
            <a:r>
              <a:rPr lang="en-US" altLang="en-US" sz="1400">
                <a:solidFill>
                  <a:srgbClr val="000000"/>
                </a:solidFill>
              </a:rPr>
              <a:t>Pharma</a:t>
            </a:r>
          </a:p>
          <a:p>
            <a:pPr eaLnBrk="1" hangingPunct="1">
              <a:spcBef>
                <a:spcPct val="0"/>
              </a:spcBef>
              <a:buClrTx/>
              <a:buSzTx/>
            </a:pPr>
            <a:r>
              <a:rPr lang="en-US" altLang="en-US" sz="1400">
                <a:solidFill>
                  <a:srgbClr val="000000"/>
                </a:solidFill>
              </a:rPr>
              <a:t>Crop Protection</a:t>
            </a:r>
          </a:p>
          <a:p>
            <a:pPr eaLnBrk="1" hangingPunct="1">
              <a:spcBef>
                <a:spcPct val="0"/>
              </a:spcBef>
              <a:buClrTx/>
              <a:buSzTx/>
            </a:pPr>
            <a:r>
              <a:rPr lang="en-US" altLang="en-US" sz="1400">
                <a:solidFill>
                  <a:srgbClr val="000000"/>
                </a:solidFill>
              </a:rPr>
              <a:t>Consumer Goods</a:t>
            </a:r>
          </a:p>
        </p:txBody>
      </p:sp>
      <p:sp>
        <p:nvSpPr>
          <p:cNvPr id="25" name="Text Box 10"/>
          <p:cNvSpPr txBox="1">
            <a:spLocks noChangeArrowheads="1"/>
          </p:cNvSpPr>
          <p:nvPr/>
        </p:nvSpPr>
        <p:spPr bwMode="auto">
          <a:xfrm>
            <a:off x="7442200" y="2647951"/>
            <a:ext cx="1473200" cy="1609725"/>
          </a:xfrm>
          <a:prstGeom prst="rect">
            <a:avLst/>
          </a:prstGeom>
          <a:solidFill>
            <a:schemeClr val="bg1"/>
          </a:solidFill>
          <a:ln w="28575">
            <a:solidFill>
              <a:schemeClr val="tx1"/>
            </a:solidFill>
            <a:miter lim="800000"/>
            <a:headEnd/>
            <a:tailEnd/>
          </a:ln>
          <a:effectLst>
            <a:outerShdw dist="107763" dir="2700000" algn="ctr" rotWithShape="0">
              <a:schemeClr val="bg2">
                <a:alpha val="50000"/>
              </a:schemeClr>
            </a:outerShdw>
          </a:effectLst>
        </p:spPr>
        <p:txBody>
          <a:bodyPr>
            <a:spAutoFit/>
          </a:bodyPr>
          <a:lstStyle>
            <a:lvl1pPr marL="173038" indent="-173038">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pPr>
            <a:r>
              <a:rPr lang="en-US" altLang="en-US" sz="1400">
                <a:solidFill>
                  <a:srgbClr val="000000"/>
                </a:solidFill>
              </a:rPr>
              <a:t>Quality of Life</a:t>
            </a:r>
          </a:p>
          <a:p>
            <a:pPr eaLnBrk="1" hangingPunct="1">
              <a:spcBef>
                <a:spcPct val="0"/>
              </a:spcBef>
              <a:buClrTx/>
              <a:buSzTx/>
            </a:pPr>
            <a:r>
              <a:rPr lang="en-US" altLang="en-US" sz="1400">
                <a:solidFill>
                  <a:srgbClr val="000000"/>
                </a:solidFill>
              </a:rPr>
              <a:t>Clean Environment</a:t>
            </a:r>
          </a:p>
          <a:p>
            <a:pPr eaLnBrk="1" hangingPunct="1">
              <a:spcBef>
                <a:spcPct val="0"/>
              </a:spcBef>
              <a:buClrTx/>
              <a:buSzTx/>
            </a:pPr>
            <a:r>
              <a:rPr lang="en-US" altLang="en-US" sz="1400">
                <a:solidFill>
                  <a:srgbClr val="000000"/>
                </a:solidFill>
              </a:rPr>
              <a:t>Low Carbon Society</a:t>
            </a:r>
          </a:p>
          <a:p>
            <a:pPr eaLnBrk="1" hangingPunct="1">
              <a:spcBef>
                <a:spcPct val="0"/>
              </a:spcBef>
              <a:buClrTx/>
              <a:buSzTx/>
            </a:pPr>
            <a:r>
              <a:rPr lang="en-US" altLang="en-US" sz="1400">
                <a:solidFill>
                  <a:srgbClr val="000000"/>
                </a:solidFill>
              </a:rPr>
              <a:t>Economic Prosperity</a:t>
            </a:r>
          </a:p>
        </p:txBody>
      </p:sp>
      <p:sp>
        <p:nvSpPr>
          <p:cNvPr id="26" name="Text Box 11"/>
          <p:cNvSpPr txBox="1">
            <a:spLocks noChangeArrowheads="1"/>
          </p:cNvSpPr>
          <p:nvPr/>
        </p:nvSpPr>
        <p:spPr bwMode="auto">
          <a:xfrm>
            <a:off x="7415213" y="1782763"/>
            <a:ext cx="1512887" cy="333375"/>
          </a:xfrm>
          <a:prstGeom prst="rect">
            <a:avLst/>
          </a:prstGeom>
          <a:solidFill>
            <a:schemeClr val="bg1"/>
          </a:solidFill>
          <a:ln w="28575">
            <a:solidFill>
              <a:schemeClr val="tx1"/>
            </a:solidFill>
            <a:miter lim="800000"/>
            <a:headEnd/>
            <a:tailEnd/>
          </a:ln>
          <a:effectLst>
            <a:outerShdw dist="107763" dir="2700000" algn="ctr" rotWithShape="0">
              <a:schemeClr val="bg2">
                <a:alpha val="50000"/>
              </a:schemeClr>
            </a:outerShdw>
          </a:effectLst>
        </p:spPr>
        <p:txBody>
          <a:bodyPr>
            <a:spAutoFit/>
          </a:bodyPr>
          <a:lstStyle>
            <a:lvl1pPr>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400" b="1">
                <a:solidFill>
                  <a:srgbClr val="000000"/>
                </a:solidFill>
              </a:rPr>
              <a:t>Societal Needs</a:t>
            </a:r>
          </a:p>
        </p:txBody>
      </p:sp>
      <p:sp>
        <p:nvSpPr>
          <p:cNvPr id="27" name="AutoShape 12"/>
          <p:cNvSpPr>
            <a:spLocks noChangeArrowheads="1"/>
          </p:cNvSpPr>
          <p:nvPr/>
        </p:nvSpPr>
        <p:spPr bwMode="auto">
          <a:xfrm rot="5400000">
            <a:off x="1277144" y="4250532"/>
            <a:ext cx="509587" cy="358775"/>
          </a:xfrm>
          <a:prstGeom prst="leftRightArrow">
            <a:avLst>
              <a:gd name="adj1" fmla="val 50000"/>
              <a:gd name="adj2" fmla="val 284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a:solidFill>
                <a:srgbClr val="000000"/>
              </a:solidFill>
            </a:endParaRPr>
          </a:p>
        </p:txBody>
      </p:sp>
      <p:sp>
        <p:nvSpPr>
          <p:cNvPr id="28" name="AutoShape 13"/>
          <p:cNvSpPr>
            <a:spLocks noChangeArrowheads="1"/>
          </p:cNvSpPr>
          <p:nvPr/>
        </p:nvSpPr>
        <p:spPr bwMode="auto">
          <a:xfrm>
            <a:off x="6896100" y="3022601"/>
            <a:ext cx="509588" cy="358775"/>
          </a:xfrm>
          <a:prstGeom prst="leftRightArrow">
            <a:avLst>
              <a:gd name="adj1" fmla="val 50000"/>
              <a:gd name="adj2" fmla="val 284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a:solidFill>
                <a:srgbClr val="000000"/>
              </a:solidFill>
            </a:endParaRPr>
          </a:p>
        </p:txBody>
      </p:sp>
      <p:sp>
        <p:nvSpPr>
          <p:cNvPr id="29" name="AutoShape 14"/>
          <p:cNvSpPr>
            <a:spLocks noChangeArrowheads="1"/>
          </p:cNvSpPr>
          <p:nvPr/>
        </p:nvSpPr>
        <p:spPr bwMode="auto">
          <a:xfrm rot="1231219">
            <a:off x="3157538" y="4117976"/>
            <a:ext cx="509587" cy="358775"/>
          </a:xfrm>
          <a:prstGeom prst="leftRightArrow">
            <a:avLst>
              <a:gd name="adj1" fmla="val 50000"/>
              <a:gd name="adj2" fmla="val 284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a:solidFill>
                <a:srgbClr val="000000"/>
              </a:solidFill>
            </a:endParaRPr>
          </a:p>
        </p:txBody>
      </p:sp>
      <p:sp>
        <p:nvSpPr>
          <p:cNvPr id="30" name="AutoShape 15"/>
          <p:cNvSpPr>
            <a:spLocks noChangeArrowheads="1"/>
          </p:cNvSpPr>
          <p:nvPr/>
        </p:nvSpPr>
        <p:spPr bwMode="auto">
          <a:xfrm rot="-2432067">
            <a:off x="6896100" y="4103688"/>
            <a:ext cx="509588" cy="358775"/>
          </a:xfrm>
          <a:prstGeom prst="leftRightArrow">
            <a:avLst>
              <a:gd name="adj1" fmla="val 50000"/>
              <a:gd name="adj2" fmla="val 284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a:solidFill>
                <a:srgbClr val="000000"/>
              </a:solidFill>
            </a:endParaRPr>
          </a:p>
        </p:txBody>
      </p:sp>
      <p:sp>
        <p:nvSpPr>
          <p:cNvPr id="31" name="AutoShape 16"/>
          <p:cNvSpPr>
            <a:spLocks noChangeArrowheads="1"/>
          </p:cNvSpPr>
          <p:nvPr/>
        </p:nvSpPr>
        <p:spPr bwMode="auto">
          <a:xfrm>
            <a:off x="3165475" y="3225801"/>
            <a:ext cx="509588" cy="358775"/>
          </a:xfrm>
          <a:prstGeom prst="leftRightArrow">
            <a:avLst>
              <a:gd name="adj1" fmla="val 50000"/>
              <a:gd name="adj2" fmla="val 284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a:solidFill>
                <a:srgbClr val="000000"/>
              </a:solidFill>
            </a:endParaRPr>
          </a:p>
        </p:txBody>
      </p:sp>
      <p:sp>
        <p:nvSpPr>
          <p:cNvPr id="32" name="Text Box 17"/>
          <p:cNvSpPr txBox="1">
            <a:spLocks noChangeArrowheads="1"/>
          </p:cNvSpPr>
          <p:nvPr/>
        </p:nvSpPr>
        <p:spPr bwMode="auto">
          <a:xfrm rot="-5400000">
            <a:off x="-1657350" y="3598863"/>
            <a:ext cx="3889375" cy="365125"/>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150000"/>
              <a:buChar char="•"/>
              <a:defRPr sz="2400">
                <a:solidFill>
                  <a:schemeClr val="tx1"/>
                </a:solidFill>
                <a:latin typeface="Arial" pitchFamily="34" charset="0"/>
              </a:defRPr>
            </a:lvl1pPr>
            <a:lvl2pPr marL="742950" indent="-285750">
              <a:spcBef>
                <a:spcPct val="20000"/>
              </a:spcBef>
              <a:buChar char="–"/>
              <a:defRPr sz="2400">
                <a:solidFill>
                  <a:schemeClr val="tx1"/>
                </a:solidFill>
                <a:latin typeface="Arial" pitchFamily="34" charset="0"/>
              </a:defRPr>
            </a:lvl2pPr>
            <a:lvl3pPr marL="1143000" indent="-228600">
              <a:spcBef>
                <a:spcPct val="20000"/>
              </a:spcBef>
              <a:buFont typeface="Wingdings" pitchFamily="2" charset="2"/>
              <a:buChar char="§"/>
              <a:defRPr sz="20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600">
                <a:solidFill>
                  <a:srgbClr val="000000"/>
                </a:solidFill>
              </a:rPr>
              <a:t>Raw Material Supplier Industries</a:t>
            </a:r>
          </a:p>
        </p:txBody>
      </p:sp>
      <p:sp>
        <p:nvSpPr>
          <p:cNvPr id="35" name="AutoShape 23"/>
          <p:cNvSpPr>
            <a:spLocks noChangeArrowheads="1"/>
          </p:cNvSpPr>
          <p:nvPr/>
        </p:nvSpPr>
        <p:spPr bwMode="auto">
          <a:xfrm rot="9885393">
            <a:off x="1635409" y="4219982"/>
            <a:ext cx="7476283" cy="17875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741" y="10186"/>
                </a:moveTo>
                <a:cubicBezTo>
                  <a:pt x="16426" y="7141"/>
                  <a:pt x="13861" y="4827"/>
                  <a:pt x="10800" y="4827"/>
                </a:cubicBezTo>
                <a:cubicBezTo>
                  <a:pt x="7501" y="4827"/>
                  <a:pt x="4827" y="7501"/>
                  <a:pt x="4827" y="10800"/>
                </a:cubicBezTo>
                <a:lnTo>
                  <a:pt x="0" y="10800"/>
                </a:lnTo>
                <a:cubicBezTo>
                  <a:pt x="0" y="4835"/>
                  <a:pt x="4835" y="0"/>
                  <a:pt x="10800" y="0"/>
                </a:cubicBezTo>
                <a:cubicBezTo>
                  <a:pt x="16334" y="0"/>
                  <a:pt x="20973" y="4184"/>
                  <a:pt x="21542" y="9689"/>
                </a:cubicBezTo>
                <a:lnTo>
                  <a:pt x="24228" y="9412"/>
                </a:lnTo>
                <a:lnTo>
                  <a:pt x="19668" y="15024"/>
                </a:lnTo>
                <a:lnTo>
                  <a:pt x="14055" y="10463"/>
                </a:lnTo>
                <a:lnTo>
                  <a:pt x="16741" y="10186"/>
                </a:lnTo>
                <a:close/>
              </a:path>
            </a:pathLst>
          </a:custGeom>
          <a:gradFill rotWithShape="1">
            <a:gsLst>
              <a:gs pos="0">
                <a:srgbClr val="008000">
                  <a:alpha val="67000"/>
                </a:srgbClr>
              </a:gs>
              <a:gs pos="100000">
                <a:schemeClr val="bg1"/>
              </a:gs>
            </a:gsLst>
            <a:lin ang="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 name="Title 5"/>
          <p:cNvSpPr txBox="1">
            <a:spLocks/>
          </p:cNvSpPr>
          <p:nvPr/>
        </p:nvSpPr>
        <p:spPr>
          <a:xfrm>
            <a:off x="2002971" y="-389412"/>
            <a:ext cx="7141029" cy="1447800"/>
          </a:xfrm>
          <a:prstGeom prst="rect">
            <a:avLst/>
          </a:prstGeom>
        </p:spPr>
        <p:txBody>
          <a:bodyPr vert="horz" lIns="91440" tIns="45720" rIns="91440" bIns="45720" rtlCol="0" anchor="b">
            <a:normAutofit/>
          </a:bodyPr>
          <a:lstStyle>
            <a:lvl1pPr algn="l" defTabSz="914390" rtl="0" eaLnBrk="1" latinLnBrk="0" hangingPunct="1">
              <a:lnSpc>
                <a:spcPct val="90000"/>
              </a:lnSpc>
              <a:spcBef>
                <a:spcPct val="0"/>
              </a:spcBef>
              <a:buNone/>
              <a:defRPr sz="3600" b="1" i="0" kern="1200">
                <a:solidFill>
                  <a:schemeClr val="tx1"/>
                </a:solidFill>
                <a:latin typeface="Montserrat Semi" charset="0"/>
                <a:ea typeface="Montserrat Semi" charset="0"/>
                <a:cs typeface="Montserrat Semi" charset="0"/>
              </a:defRPr>
            </a:lvl1pPr>
          </a:lstStyle>
          <a:p>
            <a:r>
              <a:rPr lang="en-GB" sz="2400" b="0" dirty="0" smtClean="0">
                <a:solidFill>
                  <a:srgbClr val="00B050"/>
                </a:solidFill>
              </a:rPr>
              <a:t>Innovating for Sustainable Growth: the technical solutions are </a:t>
            </a:r>
            <a:r>
              <a:rPr lang="en-GB" sz="2400" b="0" u="sng" dirty="0" smtClean="0">
                <a:solidFill>
                  <a:srgbClr val="00B050"/>
                </a:solidFill>
              </a:rPr>
              <a:t>SYSTEMIC</a:t>
            </a:r>
            <a:r>
              <a:rPr lang="en-GB" sz="2400" b="0" dirty="0" smtClean="0">
                <a:solidFill>
                  <a:srgbClr val="00B050"/>
                </a:solidFill>
              </a:rPr>
              <a:t> – “The Circular Economy”</a:t>
            </a:r>
            <a:endParaRPr lang="en-GB" sz="2400" b="0" dirty="0">
              <a:solidFill>
                <a:srgbClr val="00B050"/>
              </a:solidFill>
            </a:endParaRPr>
          </a:p>
        </p:txBody>
      </p:sp>
      <p:sp>
        <p:nvSpPr>
          <p:cNvPr id="37" name="Footer Placeholder 7"/>
          <p:cNvSpPr txBox="1">
            <a:spLocks/>
          </p:cNvSpPr>
          <p:nvPr/>
        </p:nvSpPr>
        <p:spPr>
          <a:xfrm>
            <a:off x="417778" y="6337903"/>
            <a:ext cx="3086100" cy="365125"/>
          </a:xfrm>
          <a:prstGeom prst="rect">
            <a:avLst/>
          </a:prstGeom>
        </p:spPr>
        <p:txBody>
          <a:bodyPr vert="horz" lIns="91440" tIns="45720" rIns="91440" bIns="45720" rtlCol="0" anchor="ctr"/>
          <a:lstStyle>
            <a:defPPr>
              <a:defRPr lang="fr-FR"/>
            </a:defPPr>
            <a:lvl1pPr marL="0" algn="l" defTabSz="914400" rtl="0" eaLnBrk="1" latinLnBrk="0" hangingPunct="1">
              <a:defRPr sz="800" b="0" i="0" kern="1200" spc="0">
                <a:solidFill>
                  <a:schemeClr val="tx1">
                    <a:tint val="75000"/>
                  </a:schemeClr>
                </a:solidFill>
                <a:latin typeface="Montserrat Light" charset="0"/>
                <a:ea typeface="Montserrat Light" charset="0"/>
                <a:cs typeface="Montserrat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smtClean="0">
                <a:solidFill>
                  <a:schemeClr val="tx1"/>
                </a:solidFill>
                <a:latin typeface="Montserrat Semi" charset="0"/>
                <a:ea typeface="Montserrat Semi" charset="0"/>
                <a:cs typeface="Montserrat Semi" charset="0"/>
              </a:rPr>
              <a:t>Bioeconomy and Glycoscience</a:t>
            </a:r>
            <a:endParaRPr lang="fr-FR" dirty="0"/>
          </a:p>
        </p:txBody>
      </p:sp>
      <p:sp>
        <p:nvSpPr>
          <p:cNvPr id="2" name="TextBox 1"/>
          <p:cNvSpPr txBox="1"/>
          <p:nvPr/>
        </p:nvSpPr>
        <p:spPr>
          <a:xfrm>
            <a:off x="5158354" y="5095149"/>
            <a:ext cx="914400" cy="914400"/>
          </a:xfrm>
          <a:prstGeom prst="rect">
            <a:avLst/>
          </a:prstGeom>
        </p:spPr>
        <p:txBody>
          <a:bodyPr vert="horz" wrap="none" lIns="91440" tIns="45720" rIns="91440" bIns="45720" rtlCol="0" anchor="b">
            <a:normAutofit/>
          </a:bodyPr>
          <a:lstStyle/>
          <a:p>
            <a:r>
              <a:rPr lang="en-GB" sz="2400" b="1" dirty="0" smtClean="0"/>
              <a:t>“THE CIRCULAR ECONOMY”</a:t>
            </a:r>
          </a:p>
        </p:txBody>
      </p:sp>
      <p:sp>
        <p:nvSpPr>
          <p:cNvPr id="3" name="TextBox 2"/>
          <p:cNvSpPr txBox="1"/>
          <p:nvPr/>
        </p:nvSpPr>
        <p:spPr>
          <a:xfrm>
            <a:off x="1088571" y="5552349"/>
            <a:ext cx="914400" cy="914400"/>
          </a:xfrm>
          <a:prstGeom prst="rect">
            <a:avLst/>
          </a:prstGeom>
        </p:spPr>
        <p:txBody>
          <a:bodyPr vert="horz" wrap="none" lIns="91440" tIns="45720" rIns="91440" bIns="45720" rtlCol="0" anchor="b">
            <a:normAutofit/>
          </a:bodyPr>
          <a:lstStyle/>
          <a:p>
            <a:r>
              <a:rPr lang="en-GB" sz="2800" dirty="0" smtClean="0">
                <a:solidFill>
                  <a:srgbClr val="FF0000"/>
                </a:solidFill>
              </a:rPr>
              <a:t>Big challenges, requiring systemic, bold solutions…</a:t>
            </a:r>
          </a:p>
        </p:txBody>
      </p:sp>
    </p:spTree>
    <p:extLst>
      <p:ext uri="{BB962C8B-B14F-4D97-AF65-F5344CB8AC3E}">
        <p14:creationId xmlns:p14="http://schemas.microsoft.com/office/powerpoint/2010/main" val="229925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3000" fill="hold"/>
                                        <p:tgtEl>
                                          <p:spTgt spid="3"/>
                                        </p:tgtEl>
                                        <p:attrNameLst>
                                          <p:attrName>ppt_x</p:attrName>
                                        </p:attrNameLst>
                                      </p:cBhvr>
                                      <p:tavLst>
                                        <p:tav tm="0">
                                          <p:val>
                                            <p:strVal val="0-#ppt_w/2"/>
                                          </p:val>
                                        </p:tav>
                                        <p:tav tm="100000">
                                          <p:val>
                                            <p:strVal val="#ppt_x"/>
                                          </p:val>
                                        </p:tav>
                                      </p:tavLst>
                                    </p:anim>
                                    <p:anim calcmode="lin" valueType="num">
                                      <p:cBhvr additive="base">
                                        <p:cTn id="20"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spect="1"/>
          </p:cNvSpPr>
          <p:nvPr/>
        </p:nvSpPr>
        <p:spPr>
          <a:xfrm>
            <a:off x="2057631" y="1847711"/>
            <a:ext cx="5106188" cy="4618676"/>
          </a:xfrm>
          <a:prstGeom prst="ellipse">
            <a:avLst/>
          </a:prstGeom>
          <a:solidFill>
            <a:srgbClr val="66FF33"/>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solidFill>
                <a:srgbClr val="FFFFFF"/>
              </a:solidFill>
            </a:endParaRPr>
          </a:p>
        </p:txBody>
      </p:sp>
      <p:sp>
        <p:nvSpPr>
          <p:cNvPr id="181253" name="Text Box 3"/>
          <p:cNvSpPr txBox="1">
            <a:spLocks noChangeArrowheads="1"/>
          </p:cNvSpPr>
          <p:nvPr/>
        </p:nvSpPr>
        <p:spPr bwMode="auto">
          <a:xfrm>
            <a:off x="8553195" y="6378505"/>
            <a:ext cx="135276" cy="32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spcBef>
                <a:spcPct val="0"/>
              </a:spcBef>
              <a:buClrTx/>
              <a:buFontTx/>
              <a:buNone/>
            </a:pPr>
            <a:endParaRPr lang="en-US" altLang="en-US" sz="2400">
              <a:solidFill>
                <a:srgbClr val="000000"/>
              </a:solidFill>
              <a:latin typeface="Arial" pitchFamily="34" charset="0"/>
            </a:endParaRPr>
          </a:p>
        </p:txBody>
      </p:sp>
      <p:sp>
        <p:nvSpPr>
          <p:cNvPr id="762884" name="Oval 4"/>
          <p:cNvSpPr>
            <a:spLocks noChangeArrowheads="1"/>
          </p:cNvSpPr>
          <p:nvPr/>
        </p:nvSpPr>
        <p:spPr bwMode="auto">
          <a:xfrm>
            <a:off x="1550958" y="970618"/>
            <a:ext cx="6009835" cy="4581230"/>
          </a:xfrm>
          <a:prstGeom prst="ellipse">
            <a:avLst/>
          </a:prstGeom>
          <a:noFill/>
          <a:ln w="38100">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endParaRPr lang="en-US" altLang="en-US" sz="2400">
              <a:solidFill>
                <a:srgbClr val="000000"/>
              </a:solidFill>
              <a:latin typeface="Arial" pitchFamily="34" charset="0"/>
            </a:endParaRPr>
          </a:p>
        </p:txBody>
      </p:sp>
      <p:sp>
        <p:nvSpPr>
          <p:cNvPr id="762885" name="Oval 5"/>
          <p:cNvSpPr>
            <a:spLocks noChangeArrowheads="1"/>
          </p:cNvSpPr>
          <p:nvPr/>
        </p:nvSpPr>
        <p:spPr bwMode="auto">
          <a:xfrm>
            <a:off x="2774921" y="2123143"/>
            <a:ext cx="6009835" cy="4581230"/>
          </a:xfrm>
          <a:prstGeom prst="ellipse">
            <a:avLst/>
          </a:prstGeom>
          <a:noFill/>
          <a:ln w="38100">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endParaRPr lang="en-US" altLang="en-US" sz="2400">
              <a:solidFill>
                <a:srgbClr val="000000"/>
              </a:solidFill>
              <a:latin typeface="Arial" pitchFamily="34" charset="0"/>
            </a:endParaRPr>
          </a:p>
        </p:txBody>
      </p:sp>
      <p:sp>
        <p:nvSpPr>
          <p:cNvPr id="762886" name="Oval 6"/>
          <p:cNvSpPr>
            <a:spLocks noChangeArrowheads="1"/>
          </p:cNvSpPr>
          <p:nvPr/>
        </p:nvSpPr>
        <p:spPr bwMode="auto">
          <a:xfrm>
            <a:off x="326996" y="2121555"/>
            <a:ext cx="6009835" cy="4581230"/>
          </a:xfrm>
          <a:prstGeom prst="ellipse">
            <a:avLst/>
          </a:prstGeom>
          <a:noFill/>
          <a:ln w="38100">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endParaRPr lang="en-US" altLang="en-US" sz="2400">
              <a:solidFill>
                <a:srgbClr val="000000"/>
              </a:solidFill>
              <a:latin typeface="Arial" pitchFamily="34" charset="0"/>
            </a:endParaRPr>
          </a:p>
        </p:txBody>
      </p:sp>
      <p:sp>
        <p:nvSpPr>
          <p:cNvPr id="762887" name="Text Box 7"/>
          <p:cNvSpPr txBox="1">
            <a:spLocks noChangeArrowheads="1"/>
          </p:cNvSpPr>
          <p:nvPr/>
        </p:nvSpPr>
        <p:spPr bwMode="auto">
          <a:xfrm>
            <a:off x="3154354" y="1126749"/>
            <a:ext cx="28378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dirty="0">
                <a:solidFill>
                  <a:schemeClr val="accent2"/>
                </a:solidFill>
                <a:effectLst>
                  <a:outerShdw blurRad="38100" dist="38100" dir="2700000" algn="tl">
                    <a:srgbClr val="000000">
                      <a:alpha val="43137"/>
                    </a:srgbClr>
                  </a:outerShdw>
                </a:effectLst>
              </a:rPr>
              <a:t>SOCIETALLY</a:t>
            </a:r>
          </a:p>
          <a:p>
            <a:pPr algn="ctr" fontAlgn="auto">
              <a:spcBef>
                <a:spcPts val="0"/>
              </a:spcBef>
              <a:spcAft>
                <a:spcPts val="0"/>
              </a:spcAft>
              <a:defRPr/>
            </a:pPr>
            <a:r>
              <a:rPr lang="en-GB" sz="1800" b="1" dirty="0">
                <a:solidFill>
                  <a:schemeClr val="accent2"/>
                </a:solidFill>
                <a:effectLst>
                  <a:outerShdw blurRad="38100" dist="38100" dir="2700000" algn="tl">
                    <a:srgbClr val="000000">
                      <a:alpha val="43137"/>
                    </a:srgbClr>
                  </a:outerShdw>
                </a:effectLst>
              </a:rPr>
              <a:t>ACCEPTABLE</a:t>
            </a:r>
          </a:p>
        </p:txBody>
      </p:sp>
      <p:sp>
        <p:nvSpPr>
          <p:cNvPr id="762888" name="Text Box 8"/>
          <p:cNvSpPr txBox="1">
            <a:spLocks noChangeArrowheads="1"/>
          </p:cNvSpPr>
          <p:nvPr/>
        </p:nvSpPr>
        <p:spPr bwMode="auto">
          <a:xfrm>
            <a:off x="-131919" y="4620509"/>
            <a:ext cx="2707767" cy="646331"/>
          </a:xfrm>
          <a:prstGeom prst="rect">
            <a:avLst/>
          </a:prstGeom>
          <a:noFill/>
          <a:ln>
            <a:noFill/>
          </a:ln>
          <a:effectLst/>
          <a:extLst/>
        </p:spPr>
        <p:txBody>
          <a:bodyPr wrap="square">
            <a:spAutoFit/>
          </a:bodyPr>
          <a:lstStyle/>
          <a:p>
            <a:pPr algn="ctr" fontAlgn="auto">
              <a:spcBef>
                <a:spcPts val="0"/>
              </a:spcBef>
              <a:spcAft>
                <a:spcPts val="0"/>
              </a:spcAft>
              <a:defRPr/>
            </a:pPr>
            <a:r>
              <a:rPr lang="en-GB" sz="1800" b="1" dirty="0">
                <a:solidFill>
                  <a:srgbClr val="33CC33"/>
                </a:solidFill>
                <a:effectLst>
                  <a:outerShdw blurRad="38100" dist="38100" dir="2700000" algn="tl">
                    <a:srgbClr val="000000">
                      <a:alpha val="43137"/>
                    </a:srgbClr>
                  </a:outerShdw>
                </a:effectLst>
              </a:rPr>
              <a:t>ECOLOGICALLY</a:t>
            </a:r>
          </a:p>
          <a:p>
            <a:pPr algn="ctr" fontAlgn="auto">
              <a:spcBef>
                <a:spcPts val="0"/>
              </a:spcBef>
              <a:spcAft>
                <a:spcPts val="0"/>
              </a:spcAft>
              <a:defRPr/>
            </a:pPr>
            <a:r>
              <a:rPr lang="en-GB" sz="1800" b="1" dirty="0">
                <a:solidFill>
                  <a:srgbClr val="33CC33"/>
                </a:solidFill>
                <a:effectLst>
                  <a:outerShdw blurRad="38100" dist="38100" dir="2700000" algn="tl">
                    <a:srgbClr val="000000">
                      <a:alpha val="43137"/>
                    </a:srgbClr>
                  </a:outerShdw>
                </a:effectLst>
              </a:rPr>
              <a:t>SOUND</a:t>
            </a:r>
          </a:p>
        </p:txBody>
      </p:sp>
      <p:sp>
        <p:nvSpPr>
          <p:cNvPr id="762889" name="Text Box 9"/>
          <p:cNvSpPr txBox="1">
            <a:spLocks noChangeArrowheads="1"/>
          </p:cNvSpPr>
          <p:nvPr/>
        </p:nvSpPr>
        <p:spPr bwMode="auto">
          <a:xfrm>
            <a:off x="6561082" y="4605957"/>
            <a:ext cx="26873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dirty="0">
                <a:solidFill>
                  <a:srgbClr val="FF0000"/>
                </a:solidFill>
                <a:effectLst>
                  <a:outerShdw blurRad="38100" dist="38100" dir="2700000" algn="tl">
                    <a:srgbClr val="000000">
                      <a:alpha val="43137"/>
                    </a:srgbClr>
                  </a:outerShdw>
                </a:effectLst>
              </a:rPr>
              <a:t>ECONOMICALLY</a:t>
            </a:r>
          </a:p>
          <a:p>
            <a:pPr algn="ctr" fontAlgn="auto">
              <a:spcBef>
                <a:spcPts val="0"/>
              </a:spcBef>
              <a:spcAft>
                <a:spcPts val="0"/>
              </a:spcAft>
              <a:defRPr/>
            </a:pPr>
            <a:r>
              <a:rPr lang="en-GB" sz="1800" b="1" dirty="0">
                <a:solidFill>
                  <a:srgbClr val="FF0000"/>
                </a:solidFill>
                <a:effectLst>
                  <a:outerShdw blurRad="38100" dist="38100" dir="2700000" algn="tl">
                    <a:srgbClr val="000000">
                      <a:alpha val="43137"/>
                    </a:srgbClr>
                  </a:outerShdw>
                </a:effectLst>
              </a:rPr>
              <a:t>ROBUST</a:t>
            </a:r>
          </a:p>
        </p:txBody>
      </p:sp>
      <p:sp>
        <p:nvSpPr>
          <p:cNvPr id="762891" name="Text Box 11"/>
          <p:cNvSpPr txBox="1">
            <a:spLocks noChangeArrowheads="1"/>
          </p:cNvSpPr>
          <p:nvPr/>
        </p:nvSpPr>
        <p:spPr bwMode="auto">
          <a:xfrm>
            <a:off x="1411444" y="2416484"/>
            <a:ext cx="17002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i="1" dirty="0">
                <a:solidFill>
                  <a:srgbClr val="000000"/>
                </a:solidFill>
                <a:effectLst>
                  <a:outerShdw blurRad="38100" dist="38100" dir="2700000" algn="tl">
                    <a:srgbClr val="FFFFFF"/>
                  </a:outerShdw>
                </a:effectLst>
              </a:rPr>
              <a:t>Durable</a:t>
            </a:r>
          </a:p>
        </p:txBody>
      </p:sp>
      <p:sp>
        <p:nvSpPr>
          <p:cNvPr id="762892" name="Text Box 12"/>
          <p:cNvSpPr txBox="1">
            <a:spLocks noChangeArrowheads="1"/>
          </p:cNvSpPr>
          <p:nvPr/>
        </p:nvSpPr>
        <p:spPr bwMode="auto">
          <a:xfrm>
            <a:off x="5779838" y="2416484"/>
            <a:ext cx="19130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i="1" dirty="0">
                <a:solidFill>
                  <a:srgbClr val="000000"/>
                </a:solidFill>
                <a:effectLst>
                  <a:outerShdw blurRad="38100" dist="38100" dir="2700000" algn="tl">
                    <a:srgbClr val="FFFFFF"/>
                  </a:outerShdw>
                </a:effectLst>
              </a:rPr>
              <a:t>Equitable</a:t>
            </a:r>
          </a:p>
        </p:txBody>
      </p:sp>
      <p:sp>
        <p:nvSpPr>
          <p:cNvPr id="762893" name="Text Box 13"/>
          <p:cNvSpPr txBox="1">
            <a:spLocks noChangeArrowheads="1"/>
          </p:cNvSpPr>
          <p:nvPr/>
        </p:nvSpPr>
        <p:spPr bwMode="auto">
          <a:xfrm>
            <a:off x="3796637" y="6009173"/>
            <a:ext cx="1628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i="1" dirty="0">
                <a:solidFill>
                  <a:srgbClr val="000000"/>
                </a:solidFill>
                <a:effectLst>
                  <a:outerShdw blurRad="38100" dist="38100" dir="2700000" algn="tl">
                    <a:srgbClr val="FFFFFF"/>
                  </a:outerShdw>
                </a:effectLst>
              </a:rPr>
              <a:t>Viable</a:t>
            </a:r>
          </a:p>
        </p:txBody>
      </p:sp>
      <p:sp>
        <p:nvSpPr>
          <p:cNvPr id="3" name="TextBox 2"/>
          <p:cNvSpPr txBox="1">
            <a:spLocks noChangeArrowheads="1"/>
          </p:cNvSpPr>
          <p:nvPr/>
        </p:nvSpPr>
        <p:spPr bwMode="auto">
          <a:xfrm rot="3218656">
            <a:off x="5220952" y="3285828"/>
            <a:ext cx="1117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eaLnBrk="1" hangingPunct="1">
              <a:spcBef>
                <a:spcPct val="0"/>
              </a:spcBef>
              <a:buClrTx/>
              <a:buFontTx/>
              <a:buNone/>
            </a:pPr>
            <a:r>
              <a:rPr lang="en-GB" altLang="en-US" sz="1600" dirty="0">
                <a:solidFill>
                  <a:srgbClr val="800080"/>
                </a:solidFill>
              </a:rPr>
              <a:t>Equitable </a:t>
            </a:r>
          </a:p>
        </p:txBody>
      </p:sp>
      <p:sp>
        <p:nvSpPr>
          <p:cNvPr id="4" name="TextBox 3"/>
          <p:cNvSpPr txBox="1">
            <a:spLocks noChangeArrowheads="1"/>
          </p:cNvSpPr>
          <p:nvPr/>
        </p:nvSpPr>
        <p:spPr bwMode="auto">
          <a:xfrm rot="18718975">
            <a:off x="2968267" y="3074259"/>
            <a:ext cx="9604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eaLnBrk="1" hangingPunct="1">
              <a:spcBef>
                <a:spcPct val="0"/>
              </a:spcBef>
              <a:buClrTx/>
              <a:buFontTx/>
              <a:buNone/>
            </a:pPr>
            <a:r>
              <a:rPr lang="en-GB" altLang="en-US" sz="1600" dirty="0">
                <a:solidFill>
                  <a:srgbClr val="800080"/>
                </a:solidFill>
              </a:rPr>
              <a:t>Durable</a:t>
            </a:r>
          </a:p>
        </p:txBody>
      </p:sp>
      <p:sp>
        <p:nvSpPr>
          <p:cNvPr id="5" name="TextBox 4"/>
          <p:cNvSpPr txBox="1">
            <a:spLocks noChangeArrowheads="1"/>
          </p:cNvSpPr>
          <p:nvPr/>
        </p:nvSpPr>
        <p:spPr bwMode="auto">
          <a:xfrm>
            <a:off x="4271916" y="5108776"/>
            <a:ext cx="7789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eaLnBrk="1" hangingPunct="1">
              <a:spcBef>
                <a:spcPct val="0"/>
              </a:spcBef>
              <a:buClrTx/>
              <a:buFontTx/>
              <a:buNone/>
            </a:pPr>
            <a:r>
              <a:rPr lang="en-GB" altLang="en-US" sz="1600" dirty="0">
                <a:solidFill>
                  <a:srgbClr val="800080"/>
                </a:solidFill>
              </a:rPr>
              <a:t>Viable</a:t>
            </a:r>
          </a:p>
        </p:txBody>
      </p:sp>
      <p:sp>
        <p:nvSpPr>
          <p:cNvPr id="7" name="Curved Left Arrow 6"/>
          <p:cNvSpPr/>
          <p:nvPr/>
        </p:nvSpPr>
        <p:spPr>
          <a:xfrm rot="1927867">
            <a:off x="5493555" y="3698035"/>
            <a:ext cx="438504" cy="19257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8"/>
          <p:cNvSpPr/>
          <p:nvPr/>
        </p:nvSpPr>
        <p:spPr>
          <a:xfrm>
            <a:off x="85936" y="923924"/>
            <a:ext cx="8955314" cy="5845763"/>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rved Left Arrow 20"/>
          <p:cNvSpPr/>
          <p:nvPr/>
        </p:nvSpPr>
        <p:spPr>
          <a:xfrm rot="9127034">
            <a:off x="3229115" y="3494269"/>
            <a:ext cx="438768" cy="207545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urved Left Arrow 21"/>
          <p:cNvSpPr/>
          <p:nvPr/>
        </p:nvSpPr>
        <p:spPr>
          <a:xfrm rot="16200000">
            <a:off x="4391441" y="1844642"/>
            <a:ext cx="389696" cy="18573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itle 5"/>
          <p:cNvSpPr txBox="1">
            <a:spLocks/>
          </p:cNvSpPr>
          <p:nvPr/>
        </p:nvSpPr>
        <p:spPr>
          <a:xfrm>
            <a:off x="2124400" y="-845005"/>
            <a:ext cx="8424862" cy="1447800"/>
          </a:xfrm>
          <a:prstGeom prst="rect">
            <a:avLst/>
          </a:prstGeom>
        </p:spPr>
        <p:txBody>
          <a:bodyPr vert="horz" lIns="91440" tIns="45720" rIns="91440" bIns="45720" rtlCol="0" anchor="b">
            <a:normAutofit/>
          </a:bodyPr>
          <a:lstStyle>
            <a:lvl1pPr algn="l" defTabSz="914390" rtl="0" eaLnBrk="1" latinLnBrk="0" hangingPunct="1">
              <a:lnSpc>
                <a:spcPct val="90000"/>
              </a:lnSpc>
              <a:spcBef>
                <a:spcPct val="0"/>
              </a:spcBef>
              <a:buNone/>
              <a:defRPr sz="3600" b="1" i="0" kern="1200">
                <a:solidFill>
                  <a:schemeClr val="tx1"/>
                </a:solidFill>
                <a:latin typeface="Montserrat Semi" charset="0"/>
                <a:ea typeface="Montserrat Semi" charset="0"/>
                <a:cs typeface="Montserrat Semi" charset="0"/>
              </a:defRPr>
            </a:lvl1pPr>
          </a:lstStyle>
          <a:p>
            <a:r>
              <a:rPr lang="en-GB" sz="2800" b="0" dirty="0" smtClean="0">
                <a:solidFill>
                  <a:srgbClr val="00B050"/>
                </a:solidFill>
              </a:rPr>
              <a:t>Suppose the best we can do is this?….</a:t>
            </a:r>
          </a:p>
        </p:txBody>
      </p:sp>
      <p:sp>
        <p:nvSpPr>
          <p:cNvPr id="6" name="Down Arrow 5"/>
          <p:cNvSpPr/>
          <p:nvPr/>
        </p:nvSpPr>
        <p:spPr>
          <a:xfrm>
            <a:off x="2774921" y="192029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04626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spect="1"/>
          </p:cNvSpPr>
          <p:nvPr/>
        </p:nvSpPr>
        <p:spPr>
          <a:xfrm>
            <a:off x="2057631" y="1847711"/>
            <a:ext cx="5106188" cy="4618676"/>
          </a:xfrm>
          <a:prstGeom prst="ellipse">
            <a:avLst/>
          </a:prstGeom>
          <a:solidFill>
            <a:srgbClr val="66FF33"/>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solidFill>
                <a:srgbClr val="FFFFFF"/>
              </a:solidFill>
            </a:endParaRPr>
          </a:p>
        </p:txBody>
      </p:sp>
      <p:sp>
        <p:nvSpPr>
          <p:cNvPr id="181253" name="Text Box 3"/>
          <p:cNvSpPr txBox="1">
            <a:spLocks noChangeArrowheads="1"/>
          </p:cNvSpPr>
          <p:nvPr/>
        </p:nvSpPr>
        <p:spPr bwMode="auto">
          <a:xfrm>
            <a:off x="8553195" y="6378505"/>
            <a:ext cx="135276" cy="32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spcBef>
                <a:spcPct val="0"/>
              </a:spcBef>
              <a:buClrTx/>
              <a:buFontTx/>
              <a:buNone/>
            </a:pPr>
            <a:endParaRPr lang="en-US" altLang="en-US" sz="2400">
              <a:solidFill>
                <a:srgbClr val="000000"/>
              </a:solidFill>
              <a:latin typeface="Arial" pitchFamily="34" charset="0"/>
            </a:endParaRPr>
          </a:p>
        </p:txBody>
      </p:sp>
      <p:sp>
        <p:nvSpPr>
          <p:cNvPr id="762884" name="Oval 4"/>
          <p:cNvSpPr>
            <a:spLocks noChangeArrowheads="1"/>
          </p:cNvSpPr>
          <p:nvPr/>
        </p:nvSpPr>
        <p:spPr bwMode="auto">
          <a:xfrm>
            <a:off x="1550958" y="970618"/>
            <a:ext cx="6009835" cy="4581230"/>
          </a:xfrm>
          <a:prstGeom prst="ellipse">
            <a:avLst/>
          </a:prstGeom>
          <a:noFill/>
          <a:ln w="38100">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endParaRPr lang="en-US" altLang="en-US" sz="2400">
              <a:solidFill>
                <a:srgbClr val="000000"/>
              </a:solidFill>
              <a:latin typeface="Arial" pitchFamily="34" charset="0"/>
            </a:endParaRPr>
          </a:p>
        </p:txBody>
      </p:sp>
      <p:sp>
        <p:nvSpPr>
          <p:cNvPr id="762885" name="Oval 5"/>
          <p:cNvSpPr>
            <a:spLocks noChangeArrowheads="1"/>
          </p:cNvSpPr>
          <p:nvPr/>
        </p:nvSpPr>
        <p:spPr bwMode="auto">
          <a:xfrm>
            <a:off x="2774921" y="2123143"/>
            <a:ext cx="6009835" cy="4581230"/>
          </a:xfrm>
          <a:prstGeom prst="ellipse">
            <a:avLst/>
          </a:prstGeom>
          <a:noFill/>
          <a:ln w="38100">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endParaRPr lang="en-US" altLang="en-US" sz="2400">
              <a:solidFill>
                <a:srgbClr val="000000"/>
              </a:solidFill>
              <a:latin typeface="Arial" pitchFamily="34" charset="0"/>
            </a:endParaRPr>
          </a:p>
        </p:txBody>
      </p:sp>
      <p:sp>
        <p:nvSpPr>
          <p:cNvPr id="762886" name="Oval 6"/>
          <p:cNvSpPr>
            <a:spLocks noChangeArrowheads="1"/>
          </p:cNvSpPr>
          <p:nvPr/>
        </p:nvSpPr>
        <p:spPr bwMode="auto">
          <a:xfrm>
            <a:off x="326996" y="2121555"/>
            <a:ext cx="6009835" cy="4581230"/>
          </a:xfrm>
          <a:prstGeom prst="ellipse">
            <a:avLst/>
          </a:prstGeom>
          <a:noFill/>
          <a:ln w="38100">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algn="ctr">
              <a:spcBef>
                <a:spcPct val="0"/>
              </a:spcBef>
              <a:buClrTx/>
              <a:buFontTx/>
              <a:buNone/>
            </a:pPr>
            <a:endParaRPr lang="en-US" altLang="en-US" sz="2400">
              <a:solidFill>
                <a:srgbClr val="000000"/>
              </a:solidFill>
              <a:latin typeface="Arial" pitchFamily="34" charset="0"/>
            </a:endParaRPr>
          </a:p>
        </p:txBody>
      </p:sp>
      <p:sp>
        <p:nvSpPr>
          <p:cNvPr id="762887" name="Text Box 7"/>
          <p:cNvSpPr txBox="1">
            <a:spLocks noChangeArrowheads="1"/>
          </p:cNvSpPr>
          <p:nvPr/>
        </p:nvSpPr>
        <p:spPr bwMode="auto">
          <a:xfrm>
            <a:off x="3154354" y="1126749"/>
            <a:ext cx="28378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dirty="0">
                <a:solidFill>
                  <a:schemeClr val="accent2"/>
                </a:solidFill>
                <a:effectLst>
                  <a:outerShdw blurRad="38100" dist="38100" dir="2700000" algn="tl">
                    <a:srgbClr val="000000">
                      <a:alpha val="43137"/>
                    </a:srgbClr>
                  </a:outerShdw>
                </a:effectLst>
              </a:rPr>
              <a:t>SOCIETALLY</a:t>
            </a:r>
          </a:p>
          <a:p>
            <a:pPr algn="ctr" fontAlgn="auto">
              <a:spcBef>
                <a:spcPts val="0"/>
              </a:spcBef>
              <a:spcAft>
                <a:spcPts val="0"/>
              </a:spcAft>
              <a:defRPr/>
            </a:pPr>
            <a:r>
              <a:rPr lang="en-GB" sz="1800" b="1" dirty="0">
                <a:solidFill>
                  <a:schemeClr val="accent2"/>
                </a:solidFill>
                <a:effectLst>
                  <a:outerShdw blurRad="38100" dist="38100" dir="2700000" algn="tl">
                    <a:srgbClr val="000000">
                      <a:alpha val="43137"/>
                    </a:srgbClr>
                  </a:outerShdw>
                </a:effectLst>
              </a:rPr>
              <a:t>ACCEPTABLE</a:t>
            </a:r>
          </a:p>
        </p:txBody>
      </p:sp>
      <p:sp>
        <p:nvSpPr>
          <p:cNvPr id="762888" name="Text Box 8"/>
          <p:cNvSpPr txBox="1">
            <a:spLocks noChangeArrowheads="1"/>
          </p:cNvSpPr>
          <p:nvPr/>
        </p:nvSpPr>
        <p:spPr bwMode="auto">
          <a:xfrm>
            <a:off x="-131919" y="4620509"/>
            <a:ext cx="2707767" cy="646331"/>
          </a:xfrm>
          <a:prstGeom prst="rect">
            <a:avLst/>
          </a:prstGeom>
          <a:noFill/>
          <a:ln>
            <a:noFill/>
          </a:ln>
          <a:effectLst/>
          <a:extLst/>
        </p:spPr>
        <p:txBody>
          <a:bodyPr wrap="square">
            <a:spAutoFit/>
          </a:bodyPr>
          <a:lstStyle/>
          <a:p>
            <a:pPr algn="ctr" fontAlgn="auto">
              <a:spcBef>
                <a:spcPts val="0"/>
              </a:spcBef>
              <a:spcAft>
                <a:spcPts val="0"/>
              </a:spcAft>
              <a:defRPr/>
            </a:pPr>
            <a:r>
              <a:rPr lang="en-GB" sz="1800" b="1" dirty="0">
                <a:solidFill>
                  <a:srgbClr val="33CC33"/>
                </a:solidFill>
                <a:effectLst>
                  <a:outerShdw blurRad="38100" dist="38100" dir="2700000" algn="tl">
                    <a:srgbClr val="000000">
                      <a:alpha val="43137"/>
                    </a:srgbClr>
                  </a:outerShdw>
                </a:effectLst>
              </a:rPr>
              <a:t>ECOLOGICALLY</a:t>
            </a:r>
          </a:p>
          <a:p>
            <a:pPr algn="ctr" fontAlgn="auto">
              <a:spcBef>
                <a:spcPts val="0"/>
              </a:spcBef>
              <a:spcAft>
                <a:spcPts val="0"/>
              </a:spcAft>
              <a:defRPr/>
            </a:pPr>
            <a:r>
              <a:rPr lang="en-GB" sz="1800" b="1" dirty="0">
                <a:solidFill>
                  <a:srgbClr val="33CC33"/>
                </a:solidFill>
                <a:effectLst>
                  <a:outerShdw blurRad="38100" dist="38100" dir="2700000" algn="tl">
                    <a:srgbClr val="000000">
                      <a:alpha val="43137"/>
                    </a:srgbClr>
                  </a:outerShdw>
                </a:effectLst>
              </a:rPr>
              <a:t>SOUND</a:t>
            </a:r>
          </a:p>
        </p:txBody>
      </p:sp>
      <p:sp>
        <p:nvSpPr>
          <p:cNvPr id="762889" name="Text Box 9"/>
          <p:cNvSpPr txBox="1">
            <a:spLocks noChangeArrowheads="1"/>
          </p:cNvSpPr>
          <p:nvPr/>
        </p:nvSpPr>
        <p:spPr bwMode="auto">
          <a:xfrm>
            <a:off x="6561082" y="4605957"/>
            <a:ext cx="26873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dirty="0">
                <a:solidFill>
                  <a:srgbClr val="FF0000"/>
                </a:solidFill>
                <a:effectLst>
                  <a:outerShdw blurRad="38100" dist="38100" dir="2700000" algn="tl">
                    <a:srgbClr val="000000">
                      <a:alpha val="43137"/>
                    </a:srgbClr>
                  </a:outerShdw>
                </a:effectLst>
              </a:rPr>
              <a:t>ECONOMICALLY</a:t>
            </a:r>
          </a:p>
          <a:p>
            <a:pPr algn="ctr" fontAlgn="auto">
              <a:spcBef>
                <a:spcPts val="0"/>
              </a:spcBef>
              <a:spcAft>
                <a:spcPts val="0"/>
              </a:spcAft>
              <a:defRPr/>
            </a:pPr>
            <a:r>
              <a:rPr lang="en-GB" sz="1800" b="1" dirty="0">
                <a:solidFill>
                  <a:srgbClr val="FF0000"/>
                </a:solidFill>
                <a:effectLst>
                  <a:outerShdw blurRad="38100" dist="38100" dir="2700000" algn="tl">
                    <a:srgbClr val="000000">
                      <a:alpha val="43137"/>
                    </a:srgbClr>
                  </a:outerShdw>
                </a:effectLst>
              </a:rPr>
              <a:t>ROBUST</a:t>
            </a:r>
          </a:p>
        </p:txBody>
      </p:sp>
      <p:sp>
        <p:nvSpPr>
          <p:cNvPr id="762891" name="Text Box 11"/>
          <p:cNvSpPr txBox="1">
            <a:spLocks noChangeArrowheads="1"/>
          </p:cNvSpPr>
          <p:nvPr/>
        </p:nvSpPr>
        <p:spPr bwMode="auto">
          <a:xfrm>
            <a:off x="1411444" y="2416484"/>
            <a:ext cx="17002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i="1" dirty="0">
                <a:solidFill>
                  <a:srgbClr val="000000"/>
                </a:solidFill>
                <a:effectLst>
                  <a:outerShdw blurRad="38100" dist="38100" dir="2700000" algn="tl">
                    <a:srgbClr val="FFFFFF"/>
                  </a:outerShdw>
                </a:effectLst>
              </a:rPr>
              <a:t>Durable</a:t>
            </a:r>
          </a:p>
        </p:txBody>
      </p:sp>
      <p:sp>
        <p:nvSpPr>
          <p:cNvPr id="762892" name="Text Box 12"/>
          <p:cNvSpPr txBox="1">
            <a:spLocks noChangeArrowheads="1"/>
          </p:cNvSpPr>
          <p:nvPr/>
        </p:nvSpPr>
        <p:spPr bwMode="auto">
          <a:xfrm>
            <a:off x="5779838" y="2416484"/>
            <a:ext cx="19130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i="1" dirty="0">
                <a:solidFill>
                  <a:srgbClr val="000000"/>
                </a:solidFill>
                <a:effectLst>
                  <a:outerShdw blurRad="38100" dist="38100" dir="2700000" algn="tl">
                    <a:srgbClr val="FFFFFF"/>
                  </a:outerShdw>
                </a:effectLst>
              </a:rPr>
              <a:t>Equitable</a:t>
            </a:r>
          </a:p>
        </p:txBody>
      </p:sp>
      <p:sp>
        <p:nvSpPr>
          <p:cNvPr id="762893" name="Text Box 13"/>
          <p:cNvSpPr txBox="1">
            <a:spLocks noChangeArrowheads="1"/>
          </p:cNvSpPr>
          <p:nvPr/>
        </p:nvSpPr>
        <p:spPr bwMode="auto">
          <a:xfrm>
            <a:off x="3796637" y="6009173"/>
            <a:ext cx="1628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ts val="0"/>
              </a:spcBef>
              <a:spcAft>
                <a:spcPts val="0"/>
              </a:spcAft>
              <a:defRPr/>
            </a:pPr>
            <a:r>
              <a:rPr lang="en-GB" sz="1800" b="1" i="1" dirty="0">
                <a:solidFill>
                  <a:srgbClr val="000000"/>
                </a:solidFill>
                <a:effectLst>
                  <a:outerShdw blurRad="38100" dist="38100" dir="2700000" algn="tl">
                    <a:srgbClr val="FFFFFF"/>
                  </a:outerShdw>
                </a:effectLst>
              </a:rPr>
              <a:t>Viable</a:t>
            </a:r>
          </a:p>
        </p:txBody>
      </p:sp>
      <p:sp>
        <p:nvSpPr>
          <p:cNvPr id="3" name="TextBox 2"/>
          <p:cNvSpPr txBox="1">
            <a:spLocks noChangeArrowheads="1"/>
          </p:cNvSpPr>
          <p:nvPr/>
        </p:nvSpPr>
        <p:spPr bwMode="auto">
          <a:xfrm rot="3218656">
            <a:off x="5220952" y="3285828"/>
            <a:ext cx="1117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eaLnBrk="1" hangingPunct="1">
              <a:spcBef>
                <a:spcPct val="0"/>
              </a:spcBef>
              <a:buClrTx/>
              <a:buFontTx/>
              <a:buNone/>
            </a:pPr>
            <a:r>
              <a:rPr lang="en-GB" altLang="en-US" sz="1600" dirty="0">
                <a:solidFill>
                  <a:srgbClr val="800080"/>
                </a:solidFill>
              </a:rPr>
              <a:t>Equitable </a:t>
            </a:r>
          </a:p>
        </p:txBody>
      </p:sp>
      <p:sp>
        <p:nvSpPr>
          <p:cNvPr id="4" name="TextBox 3"/>
          <p:cNvSpPr txBox="1">
            <a:spLocks noChangeArrowheads="1"/>
          </p:cNvSpPr>
          <p:nvPr/>
        </p:nvSpPr>
        <p:spPr bwMode="auto">
          <a:xfrm rot="18718975">
            <a:off x="2968267" y="3074259"/>
            <a:ext cx="9604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eaLnBrk="1" hangingPunct="1">
              <a:spcBef>
                <a:spcPct val="0"/>
              </a:spcBef>
              <a:buClrTx/>
              <a:buFontTx/>
              <a:buNone/>
            </a:pPr>
            <a:r>
              <a:rPr lang="en-GB" altLang="en-US" sz="1600" dirty="0">
                <a:solidFill>
                  <a:srgbClr val="800080"/>
                </a:solidFill>
              </a:rPr>
              <a:t>Durable</a:t>
            </a:r>
          </a:p>
        </p:txBody>
      </p:sp>
      <p:sp>
        <p:nvSpPr>
          <p:cNvPr id="5" name="TextBox 4"/>
          <p:cNvSpPr txBox="1">
            <a:spLocks noChangeArrowheads="1"/>
          </p:cNvSpPr>
          <p:nvPr/>
        </p:nvSpPr>
        <p:spPr bwMode="auto">
          <a:xfrm>
            <a:off x="4271916" y="5108776"/>
            <a:ext cx="7789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A438E"/>
              </a:buClr>
              <a:buFont typeface="Wingdings" pitchFamily="2" charset="2"/>
              <a:buChar char="§"/>
              <a:defRPr sz="2000">
                <a:solidFill>
                  <a:srgbClr val="474747"/>
                </a:solidFill>
                <a:latin typeface="Calibri" pitchFamily="34" charset="0"/>
              </a:defRPr>
            </a:lvl1pPr>
            <a:lvl2pPr marL="742950" indent="-285750">
              <a:spcBef>
                <a:spcPct val="20000"/>
              </a:spcBef>
              <a:buClr>
                <a:srgbClr val="8A438E"/>
              </a:buClr>
              <a:buFont typeface="Wingdings" pitchFamily="2" charset="2"/>
              <a:buChar char="§"/>
              <a:defRPr sz="2000">
                <a:solidFill>
                  <a:srgbClr val="474747"/>
                </a:solidFill>
                <a:latin typeface="Calibri" pitchFamily="34" charset="0"/>
              </a:defRPr>
            </a:lvl2pPr>
            <a:lvl3pPr marL="1143000" indent="-228600">
              <a:spcBef>
                <a:spcPct val="20000"/>
              </a:spcBef>
              <a:buClr>
                <a:srgbClr val="8A438E"/>
              </a:buClr>
              <a:buFont typeface="Wingdings" pitchFamily="2" charset="2"/>
              <a:buChar char="§"/>
              <a:defRPr>
                <a:solidFill>
                  <a:srgbClr val="474747"/>
                </a:solidFill>
                <a:latin typeface="Calibri" pitchFamily="34" charset="0"/>
              </a:defRPr>
            </a:lvl3pPr>
            <a:lvl4pPr marL="1600200" indent="-228600">
              <a:spcBef>
                <a:spcPct val="20000"/>
              </a:spcBef>
              <a:buClr>
                <a:srgbClr val="8A438E"/>
              </a:buClr>
              <a:buFont typeface="Wingdings" pitchFamily="2" charset="2"/>
              <a:buChar char="§"/>
              <a:defRPr sz="1600">
                <a:solidFill>
                  <a:srgbClr val="474747"/>
                </a:solidFill>
                <a:latin typeface="Calibri" pitchFamily="34" charset="0"/>
              </a:defRPr>
            </a:lvl4pPr>
            <a:lvl5pPr marL="2057400" indent="-228600">
              <a:spcBef>
                <a:spcPct val="20000"/>
              </a:spcBef>
              <a:buClr>
                <a:srgbClr val="8A438E"/>
              </a:buClr>
              <a:buFont typeface="Wingdings" pitchFamily="2" charset="2"/>
              <a:buChar char="§"/>
              <a:defRPr sz="1400">
                <a:solidFill>
                  <a:srgbClr val="474747"/>
                </a:solidFill>
                <a:latin typeface="Calibri" pitchFamily="34" charset="0"/>
              </a:defRPr>
            </a:lvl5pPr>
            <a:lvl6pPr marL="25146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6pPr>
            <a:lvl7pPr marL="29718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7pPr>
            <a:lvl8pPr marL="34290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8pPr>
            <a:lvl9pPr marL="3886200" indent="-228600" eaLnBrk="0" fontAlgn="base" hangingPunct="0">
              <a:spcBef>
                <a:spcPct val="20000"/>
              </a:spcBef>
              <a:spcAft>
                <a:spcPct val="0"/>
              </a:spcAft>
              <a:buClr>
                <a:srgbClr val="8A438E"/>
              </a:buClr>
              <a:buFont typeface="Wingdings" pitchFamily="2" charset="2"/>
              <a:buChar char="§"/>
              <a:defRPr sz="1400">
                <a:solidFill>
                  <a:srgbClr val="474747"/>
                </a:solidFill>
                <a:latin typeface="Calibri" pitchFamily="34" charset="0"/>
              </a:defRPr>
            </a:lvl9pPr>
          </a:lstStyle>
          <a:p>
            <a:pPr eaLnBrk="1" hangingPunct="1">
              <a:spcBef>
                <a:spcPct val="0"/>
              </a:spcBef>
              <a:buClrTx/>
              <a:buFontTx/>
              <a:buNone/>
            </a:pPr>
            <a:r>
              <a:rPr lang="en-GB" altLang="en-US" sz="1600" dirty="0">
                <a:solidFill>
                  <a:srgbClr val="800080"/>
                </a:solidFill>
              </a:rPr>
              <a:t>Viable</a:t>
            </a:r>
          </a:p>
        </p:txBody>
      </p:sp>
      <p:sp>
        <p:nvSpPr>
          <p:cNvPr id="7" name="Curved Left Arrow 6"/>
          <p:cNvSpPr/>
          <p:nvPr/>
        </p:nvSpPr>
        <p:spPr>
          <a:xfrm rot="1927867">
            <a:off x="5493555" y="3698035"/>
            <a:ext cx="438504" cy="19257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8"/>
          <p:cNvSpPr/>
          <p:nvPr/>
        </p:nvSpPr>
        <p:spPr>
          <a:xfrm>
            <a:off x="85936" y="923924"/>
            <a:ext cx="8955314" cy="5845763"/>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rved Left Arrow 20"/>
          <p:cNvSpPr/>
          <p:nvPr/>
        </p:nvSpPr>
        <p:spPr>
          <a:xfrm rot="9127034">
            <a:off x="3229115" y="3494269"/>
            <a:ext cx="438768" cy="207545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urved Left Arrow 21"/>
          <p:cNvSpPr/>
          <p:nvPr/>
        </p:nvSpPr>
        <p:spPr>
          <a:xfrm rot="16200000">
            <a:off x="4391441" y="1844642"/>
            <a:ext cx="389696" cy="18573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Down Arrow 5"/>
          <p:cNvSpPr/>
          <p:nvPr/>
        </p:nvSpPr>
        <p:spPr>
          <a:xfrm>
            <a:off x="2774921" y="192029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5"/>
          <p:cNvSpPr txBox="1">
            <a:spLocks/>
          </p:cNvSpPr>
          <p:nvPr/>
        </p:nvSpPr>
        <p:spPr>
          <a:xfrm>
            <a:off x="2035041" y="-523876"/>
            <a:ext cx="8424862" cy="1447800"/>
          </a:xfrm>
          <a:prstGeom prst="rect">
            <a:avLst/>
          </a:prstGeom>
        </p:spPr>
        <p:txBody>
          <a:bodyPr vert="horz" lIns="91440" tIns="45720" rIns="91440" bIns="45720" rtlCol="0" anchor="b">
            <a:normAutofit/>
          </a:bodyPr>
          <a:lstStyle>
            <a:lvl1pPr algn="l" defTabSz="914390" rtl="0" eaLnBrk="1" latinLnBrk="0" hangingPunct="1">
              <a:lnSpc>
                <a:spcPct val="90000"/>
              </a:lnSpc>
              <a:spcBef>
                <a:spcPct val="0"/>
              </a:spcBef>
              <a:buNone/>
              <a:defRPr sz="3600" b="1" i="0" kern="1200">
                <a:solidFill>
                  <a:schemeClr val="tx1"/>
                </a:solidFill>
                <a:latin typeface="Montserrat Semi" charset="0"/>
                <a:ea typeface="Montserrat Semi" charset="0"/>
                <a:cs typeface="Montserrat Semi" charset="0"/>
              </a:defRPr>
            </a:lvl1pPr>
          </a:lstStyle>
          <a:p>
            <a:r>
              <a:rPr lang="en-GB" sz="2800" b="0" dirty="0" smtClean="0">
                <a:solidFill>
                  <a:srgbClr val="00B050"/>
                </a:solidFill>
              </a:rPr>
              <a:t>Then we change the goalposts and level</a:t>
            </a:r>
          </a:p>
          <a:p>
            <a:r>
              <a:rPr lang="en-GB" sz="2800" b="0" dirty="0">
                <a:solidFill>
                  <a:srgbClr val="00B050"/>
                </a:solidFill>
              </a:rPr>
              <a:t>t</a:t>
            </a:r>
            <a:r>
              <a:rPr lang="en-GB" sz="2800" b="0" dirty="0" smtClean="0">
                <a:solidFill>
                  <a:srgbClr val="00B050"/>
                </a:solidFill>
              </a:rPr>
              <a:t>he playing field!….</a:t>
            </a:r>
          </a:p>
        </p:txBody>
      </p:sp>
    </p:spTree>
    <p:extLst>
      <p:ext uri="{BB962C8B-B14F-4D97-AF65-F5344CB8AC3E}">
        <p14:creationId xmlns:p14="http://schemas.microsoft.com/office/powerpoint/2010/main" val="910896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1.11111E-6 -2.65896E-6 L 0.17014 0.22405 " pathEditMode="relative" rAng="0" ptsTypes="AA">
                                      <p:cBhvr>
                                        <p:cTn id="6" dur="2000" fill="hold"/>
                                        <p:tgtEl>
                                          <p:spTgt spid="6"/>
                                        </p:tgtEl>
                                        <p:attrNameLst>
                                          <p:attrName>ppt_x</p:attrName>
                                          <p:attrName>ppt_y</p:attrName>
                                        </p:attrNameLst>
                                      </p:cBhvr>
                                      <p:rCtr x="8507"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5"/>
          <p:cNvSpPr txBox="1">
            <a:spLocks/>
          </p:cNvSpPr>
          <p:nvPr/>
        </p:nvSpPr>
        <p:spPr>
          <a:xfrm>
            <a:off x="2473943" y="-582309"/>
            <a:ext cx="8424862" cy="1447800"/>
          </a:xfrm>
          <a:prstGeom prst="rect">
            <a:avLst/>
          </a:prstGeom>
        </p:spPr>
        <p:txBody>
          <a:bodyPr vert="horz" lIns="91440" tIns="45720" rIns="91440" bIns="45720" rtlCol="0" anchor="b">
            <a:normAutofit/>
          </a:bodyPr>
          <a:lstStyle>
            <a:lvl1pPr algn="l" defTabSz="914390" rtl="0" eaLnBrk="1" latinLnBrk="0" hangingPunct="1">
              <a:lnSpc>
                <a:spcPct val="90000"/>
              </a:lnSpc>
              <a:spcBef>
                <a:spcPct val="0"/>
              </a:spcBef>
              <a:buNone/>
              <a:defRPr sz="3600" b="1" i="0" kern="1200">
                <a:solidFill>
                  <a:schemeClr val="tx1"/>
                </a:solidFill>
                <a:latin typeface="Montserrat Semi" charset="0"/>
                <a:ea typeface="Montserrat Semi" charset="0"/>
                <a:cs typeface="Montserrat Semi" charset="0"/>
              </a:defRPr>
            </a:lvl1pPr>
          </a:lstStyle>
          <a:p>
            <a:r>
              <a:rPr lang="en-GB" sz="2800" b="0" dirty="0" smtClean="0">
                <a:solidFill>
                  <a:srgbClr val="00B050"/>
                </a:solidFill>
              </a:rPr>
              <a:t>A long term partnership……</a:t>
            </a:r>
          </a:p>
        </p:txBody>
      </p:sp>
      <p:sp>
        <p:nvSpPr>
          <p:cNvPr id="8" name="TextBox 7"/>
          <p:cNvSpPr txBox="1"/>
          <p:nvPr/>
        </p:nvSpPr>
        <p:spPr>
          <a:xfrm>
            <a:off x="362857" y="5036458"/>
            <a:ext cx="914400" cy="914400"/>
          </a:xfrm>
          <a:prstGeom prst="rect">
            <a:avLst/>
          </a:prstGeom>
        </p:spPr>
        <p:txBody>
          <a:bodyPr vert="horz" wrap="none" lIns="91440" tIns="45720" rIns="91440" bIns="45720" rtlCol="0" anchor="b">
            <a:noAutofit/>
          </a:bodyPr>
          <a:lstStyle/>
          <a:p>
            <a:r>
              <a:rPr lang="en-GB" sz="2400" dirty="0" smtClean="0">
                <a:solidFill>
                  <a:srgbClr val="3333CC"/>
                </a:solidFill>
              </a:rPr>
              <a:t>Moving the goal posts – this is </a:t>
            </a:r>
            <a:r>
              <a:rPr lang="en-GB" sz="2400" b="1" dirty="0" smtClean="0">
                <a:solidFill>
                  <a:srgbClr val="00CC00"/>
                </a:solidFill>
              </a:rPr>
              <a:t>REGULATION</a:t>
            </a:r>
          </a:p>
          <a:p>
            <a:endParaRPr lang="en-GB" sz="2400" dirty="0">
              <a:solidFill>
                <a:srgbClr val="3333CC"/>
              </a:solidFill>
            </a:endParaRPr>
          </a:p>
          <a:p>
            <a:r>
              <a:rPr lang="en-GB" sz="2400" dirty="0" smtClean="0">
                <a:solidFill>
                  <a:srgbClr val="3333CC"/>
                </a:solidFill>
              </a:rPr>
              <a:t>Levelling the playing field – these can be </a:t>
            </a:r>
            <a:r>
              <a:rPr lang="en-GB" sz="2400" b="1" dirty="0" smtClean="0">
                <a:solidFill>
                  <a:srgbClr val="00CC00"/>
                </a:solidFill>
              </a:rPr>
              <a:t>FISCAL MEASURES</a:t>
            </a:r>
          </a:p>
          <a:p>
            <a:endParaRPr lang="en-GB" sz="2400" dirty="0">
              <a:solidFill>
                <a:srgbClr val="3333CC"/>
              </a:solidFill>
            </a:endParaRPr>
          </a:p>
          <a:p>
            <a:r>
              <a:rPr lang="en-GB" sz="2400" dirty="0" smtClean="0">
                <a:solidFill>
                  <a:srgbClr val="3333CC"/>
                </a:solidFill>
              </a:rPr>
              <a:t>               …both these require </a:t>
            </a:r>
            <a:r>
              <a:rPr lang="en-GB" sz="2400" b="1" dirty="0" smtClean="0">
                <a:solidFill>
                  <a:srgbClr val="00CC00"/>
                </a:solidFill>
              </a:rPr>
              <a:t>LEGISLATION</a:t>
            </a:r>
          </a:p>
          <a:p>
            <a:endParaRPr lang="en-GB" sz="2400" dirty="0">
              <a:solidFill>
                <a:srgbClr val="3333CC"/>
              </a:solidFill>
            </a:endParaRPr>
          </a:p>
          <a:p>
            <a:r>
              <a:rPr lang="en-GB" sz="2400" dirty="0" smtClean="0">
                <a:solidFill>
                  <a:srgbClr val="3333CC"/>
                </a:solidFill>
              </a:rPr>
              <a:t>…..i.e., the EC acting as </a:t>
            </a:r>
            <a:r>
              <a:rPr lang="en-GB" sz="2400" b="1" dirty="0" smtClean="0">
                <a:solidFill>
                  <a:srgbClr val="00CC00"/>
                </a:solidFill>
              </a:rPr>
              <a:t>PARTNERS</a:t>
            </a:r>
            <a:r>
              <a:rPr lang="en-GB" sz="2400" dirty="0" smtClean="0">
                <a:solidFill>
                  <a:srgbClr val="00CC00"/>
                </a:solidFill>
              </a:rPr>
              <a:t> </a:t>
            </a:r>
            <a:r>
              <a:rPr lang="en-GB" sz="2400" b="1" dirty="0" smtClean="0">
                <a:solidFill>
                  <a:srgbClr val="00CC00"/>
                </a:solidFill>
              </a:rPr>
              <a:t>WITH</a:t>
            </a:r>
            <a:r>
              <a:rPr lang="en-GB" sz="2400" dirty="0" smtClean="0">
                <a:solidFill>
                  <a:srgbClr val="00CC00"/>
                </a:solidFill>
              </a:rPr>
              <a:t> </a:t>
            </a:r>
            <a:r>
              <a:rPr lang="en-GB" sz="2400" b="1" dirty="0" smtClean="0">
                <a:solidFill>
                  <a:srgbClr val="00CC00"/>
                </a:solidFill>
              </a:rPr>
              <a:t>INDUSTRY, OURSELVES</a:t>
            </a:r>
          </a:p>
          <a:p>
            <a:r>
              <a:rPr lang="en-GB" sz="2400" b="1" dirty="0" smtClean="0">
                <a:solidFill>
                  <a:srgbClr val="00CC00"/>
                </a:solidFill>
              </a:rPr>
              <a:t> and OTHER INTERESTED PARTIES</a:t>
            </a:r>
            <a:r>
              <a:rPr lang="en-GB" sz="2400" dirty="0" smtClean="0">
                <a:solidFill>
                  <a:srgbClr val="00CC00"/>
                </a:solidFill>
              </a:rPr>
              <a:t>…..</a:t>
            </a:r>
          </a:p>
          <a:p>
            <a:endParaRPr lang="en-GB" sz="2400" b="1" dirty="0">
              <a:solidFill>
                <a:srgbClr val="3333CC"/>
              </a:solidFill>
            </a:endParaRPr>
          </a:p>
          <a:p>
            <a:r>
              <a:rPr lang="en-GB" sz="2400" dirty="0" smtClean="0">
                <a:solidFill>
                  <a:srgbClr val="3333CC"/>
                </a:solidFill>
              </a:rPr>
              <a:t>….because the problems are </a:t>
            </a:r>
            <a:r>
              <a:rPr lang="en-GB" sz="2400" b="1" dirty="0" smtClean="0">
                <a:solidFill>
                  <a:srgbClr val="00CC00"/>
                </a:solidFill>
              </a:rPr>
              <a:t>SYSTEMIC</a:t>
            </a:r>
            <a:r>
              <a:rPr lang="en-GB" sz="2400" b="1" dirty="0" smtClean="0">
                <a:solidFill>
                  <a:srgbClr val="3333CC"/>
                </a:solidFill>
              </a:rPr>
              <a:t> </a:t>
            </a:r>
            <a:r>
              <a:rPr lang="en-GB" sz="2400" dirty="0" smtClean="0">
                <a:solidFill>
                  <a:srgbClr val="3333CC"/>
                </a:solidFill>
              </a:rPr>
              <a:t>and indeed </a:t>
            </a:r>
            <a:r>
              <a:rPr lang="en-GB" sz="2400" b="1" dirty="0" smtClean="0">
                <a:solidFill>
                  <a:srgbClr val="00CC00"/>
                </a:solidFill>
              </a:rPr>
              <a:t>INTERNATIONAL</a:t>
            </a:r>
          </a:p>
          <a:p>
            <a:endParaRPr lang="en-GB" sz="2400" b="1" dirty="0">
              <a:solidFill>
                <a:srgbClr val="3333CC"/>
              </a:solidFill>
            </a:endParaRPr>
          </a:p>
          <a:p>
            <a:r>
              <a:rPr lang="en-GB" sz="2400" b="1" dirty="0" smtClean="0">
                <a:solidFill>
                  <a:srgbClr val="00CC00"/>
                </a:solidFill>
              </a:rPr>
              <a:t>     ....SO LONG TERM COMMITMENT IS THE ONLY SOLUTION</a:t>
            </a:r>
            <a:endParaRPr lang="en-GB" sz="2400" b="1" dirty="0">
              <a:solidFill>
                <a:srgbClr val="00CC00"/>
              </a:solidFill>
            </a:endParaRPr>
          </a:p>
        </p:txBody>
      </p:sp>
    </p:spTree>
    <p:extLst>
      <p:ext uri="{BB962C8B-B14F-4D97-AF65-F5344CB8AC3E}">
        <p14:creationId xmlns:p14="http://schemas.microsoft.com/office/powerpoint/2010/main" val="3120209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1000"/>
                                        <p:tgtEl>
                                          <p:spTgt spid="8">
                                            <p:txEl>
                                              <p:pRg st="4" end="4"/>
                                            </p:txEl>
                                          </p:spTgt>
                                        </p:tgtEl>
                                      </p:cBhvr>
                                    </p:animEffect>
                                    <p:anim calcmode="lin" valueType="num">
                                      <p:cBhvr>
                                        <p:cTn id="2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animEffect transition="in" filter="fade">
                                      <p:cBhvr>
                                        <p:cTn id="26" dur="1000"/>
                                        <p:tgtEl>
                                          <p:spTgt spid="8">
                                            <p:txEl>
                                              <p:pRg st="6" end="6"/>
                                            </p:txEl>
                                          </p:spTgt>
                                        </p:tgtEl>
                                      </p:cBhvr>
                                    </p:animEffect>
                                    <p:anim calcmode="lin" valueType="num">
                                      <p:cBhvr>
                                        <p:cTn id="2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fade">
                                      <p:cBhvr>
                                        <p:cTn id="32" dur="1000"/>
                                        <p:tgtEl>
                                          <p:spTgt spid="8">
                                            <p:txEl>
                                              <p:pRg st="7" end="7"/>
                                            </p:txEl>
                                          </p:spTgt>
                                        </p:tgtEl>
                                      </p:cBhvr>
                                    </p:animEffect>
                                    <p:anim calcmode="lin" valueType="num">
                                      <p:cBhvr>
                                        <p:cTn id="33"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nodeType="afterEffect">
                                  <p:stCondLst>
                                    <p:cond delay="0"/>
                                  </p:stCondLst>
                                  <p:childTnLst>
                                    <p:set>
                                      <p:cBhvr>
                                        <p:cTn id="37" dur="1" fill="hold">
                                          <p:stCondLst>
                                            <p:cond delay="0"/>
                                          </p:stCondLst>
                                        </p:cTn>
                                        <p:tgtEl>
                                          <p:spTgt spid="8">
                                            <p:txEl>
                                              <p:pRg st="9" end="9"/>
                                            </p:txEl>
                                          </p:spTgt>
                                        </p:tgtEl>
                                        <p:attrNameLst>
                                          <p:attrName>style.visibility</p:attrName>
                                        </p:attrNameLst>
                                      </p:cBhvr>
                                      <p:to>
                                        <p:strVal val="visible"/>
                                      </p:to>
                                    </p:set>
                                    <p:animEffect transition="in" filter="fade">
                                      <p:cBhvr>
                                        <p:cTn id="38" dur="1000"/>
                                        <p:tgtEl>
                                          <p:spTgt spid="8">
                                            <p:txEl>
                                              <p:pRg st="9" end="9"/>
                                            </p:txEl>
                                          </p:spTgt>
                                        </p:tgtEl>
                                      </p:cBhvr>
                                    </p:animEffect>
                                    <p:anim calcmode="lin" valueType="num">
                                      <p:cBhvr>
                                        <p:cTn id="39"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nodeType="afterEffect">
                                  <p:stCondLst>
                                    <p:cond delay="0"/>
                                  </p:stCondLst>
                                  <p:childTnLst>
                                    <p:set>
                                      <p:cBhvr>
                                        <p:cTn id="43" dur="1" fill="hold">
                                          <p:stCondLst>
                                            <p:cond delay="0"/>
                                          </p:stCondLst>
                                        </p:cTn>
                                        <p:tgtEl>
                                          <p:spTgt spid="8">
                                            <p:txEl>
                                              <p:pRg st="11" end="11"/>
                                            </p:txEl>
                                          </p:spTgt>
                                        </p:tgtEl>
                                        <p:attrNameLst>
                                          <p:attrName>style.visibility</p:attrName>
                                        </p:attrNameLst>
                                      </p:cBhvr>
                                      <p:to>
                                        <p:strVal val="visible"/>
                                      </p:to>
                                    </p:set>
                                    <p:animEffect transition="in" filter="fade">
                                      <p:cBhvr>
                                        <p:cTn id="44" dur="1000"/>
                                        <p:tgtEl>
                                          <p:spTgt spid="8">
                                            <p:txEl>
                                              <p:pRg st="11" end="11"/>
                                            </p:txEl>
                                          </p:spTgt>
                                        </p:tgtEl>
                                      </p:cBhvr>
                                    </p:animEffect>
                                    <p:anim calcmode="lin" valueType="num">
                                      <p:cBhvr>
                                        <p:cTn id="45"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7778" y="1521287"/>
            <a:ext cx="8737600" cy="663983"/>
          </a:xfrm>
        </p:spPr>
        <p:txBody>
          <a:bodyPr>
            <a:noAutofit/>
          </a:bodyPr>
          <a:lstStyle/>
          <a:p>
            <a:r>
              <a:rPr lang="en-US" sz="2400" dirty="0">
                <a:solidFill>
                  <a:srgbClr val="00B050"/>
                </a:solidFill>
              </a:rPr>
              <a:t>3</a:t>
            </a:r>
            <a:r>
              <a:rPr lang="en-US" sz="2400" dirty="0" smtClean="0">
                <a:solidFill>
                  <a:srgbClr val="00B050"/>
                </a:solidFill>
              </a:rPr>
              <a:t>: </a:t>
            </a:r>
            <a:r>
              <a:rPr lang="en-US" sz="2400" b="0" dirty="0" smtClean="0">
                <a:solidFill>
                  <a:srgbClr val="00B050"/>
                </a:solidFill>
              </a:rPr>
              <a:t>Both glycoscience and </a:t>
            </a:r>
            <a:r>
              <a:rPr lang="en-US" sz="2400" b="0" dirty="0" err="1" smtClean="0">
                <a:solidFill>
                  <a:srgbClr val="00B050"/>
                </a:solidFill>
              </a:rPr>
              <a:t>glycotechnology</a:t>
            </a:r>
            <a:r>
              <a:rPr lang="en-US" sz="2400" b="0" dirty="0" smtClean="0">
                <a:solidFill>
                  <a:srgbClr val="00B050"/>
                </a:solidFill>
              </a:rPr>
              <a:t> are essential to deliver the Bioeconomy Europe vision –  but how do we raise the funding required?</a:t>
            </a:r>
            <a:endParaRPr lang="fr-FR" sz="2400" b="0" dirty="0">
              <a:solidFill>
                <a:srgbClr val="00B050"/>
              </a:solidFill>
            </a:endParaRPr>
          </a:p>
        </p:txBody>
      </p:sp>
      <p:sp>
        <p:nvSpPr>
          <p:cNvPr id="4" name="Espace réservé de la date 3"/>
          <p:cNvSpPr>
            <a:spLocks noGrp="1"/>
          </p:cNvSpPr>
          <p:nvPr>
            <p:ph type="dt" sz="half" idx="11"/>
          </p:nvPr>
        </p:nvSpPr>
        <p:spPr/>
        <p:txBody>
          <a:bodyPr/>
          <a:lstStyle/>
          <a:p>
            <a:fld id="{BECA2720-7D44-E44C-9E27-BCFF559B9905}" type="datetime3">
              <a:rPr lang="fr-BE" smtClean="0"/>
              <a:pPr/>
              <a:t>5.06.19</a:t>
            </a:fld>
            <a:endParaRPr lang="fr-FR" dirty="0"/>
          </a:p>
        </p:txBody>
      </p:sp>
      <p:sp>
        <p:nvSpPr>
          <p:cNvPr id="7" name="ZoneTexte 6"/>
          <p:cNvSpPr txBox="1"/>
          <p:nvPr/>
        </p:nvSpPr>
        <p:spPr>
          <a:xfrm>
            <a:off x="-792480" y="2021840"/>
            <a:ext cx="914400" cy="914400"/>
          </a:xfrm>
          <a:prstGeom prst="rect">
            <a:avLst/>
          </a:prstGeom>
        </p:spPr>
        <p:txBody>
          <a:bodyPr vert="horz" wrap="none" lIns="91440" tIns="45720" rIns="91440" bIns="45720" rtlCol="0" anchor="b">
            <a:normAutofit/>
          </a:bodyPr>
          <a:lstStyle/>
          <a:p>
            <a:endParaRPr lang="fr-FR" sz="1000" dirty="0" smtClean="0"/>
          </a:p>
        </p:txBody>
      </p:sp>
      <p:sp>
        <p:nvSpPr>
          <p:cNvPr id="3" name="Picture Placeholder 2"/>
          <p:cNvSpPr>
            <a:spLocks noGrp="1"/>
          </p:cNvSpPr>
          <p:nvPr>
            <p:ph type="pic" sz="quarter" idx="10"/>
          </p:nvPr>
        </p:nvSpPr>
        <p:spPr/>
      </p:sp>
      <p:pic>
        <p:nvPicPr>
          <p:cNvPr id="8" name="Espace réservé pour une image  5"/>
          <p:cNvPicPr>
            <a:picLocks noChangeAspect="1"/>
          </p:cNvPicPr>
          <p:nvPr/>
        </p:nvPicPr>
        <p:blipFill rotWithShape="1">
          <a:blip r:embed="rId2">
            <a:extLst>
              <a:ext uri="{28A0092B-C50C-407E-A947-70E740481C1C}">
                <a14:useLocalDpi xmlns:a14="http://schemas.microsoft.com/office/drawing/2010/main" val="0"/>
              </a:ext>
            </a:extLst>
          </a:blip>
          <a:srcRect b="34991"/>
          <a:stretch/>
        </p:blipFill>
        <p:spPr>
          <a:xfrm>
            <a:off x="394765" y="2276476"/>
            <a:ext cx="8331482" cy="3565526"/>
          </a:xfrm>
          <a:prstGeom prst="rect">
            <a:avLst/>
          </a:prstGeom>
        </p:spPr>
      </p:pic>
      <p:sp>
        <p:nvSpPr>
          <p:cNvPr id="10" name="Footer Placeholder 7"/>
          <p:cNvSpPr>
            <a:spLocks noGrp="1"/>
          </p:cNvSpPr>
          <p:nvPr>
            <p:ph type="ftr" sz="quarter" idx="4294967295"/>
          </p:nvPr>
        </p:nvSpPr>
        <p:spPr>
          <a:xfrm>
            <a:off x="417778" y="6337903"/>
            <a:ext cx="3086100" cy="365125"/>
          </a:xfrm>
          <a:prstGeom prst="rect">
            <a:avLst/>
          </a:prstGeom>
        </p:spPr>
        <p:txBody>
          <a:bodyPr/>
          <a:lstStyle/>
          <a:p>
            <a:r>
              <a:rPr lang="fr-FR" sz="800" b="1" dirty="0" smtClean="0">
                <a:solidFill>
                  <a:schemeClr val="tx1"/>
                </a:solidFill>
                <a:latin typeface="Montserrat Semi" charset="0"/>
                <a:ea typeface="Montserrat Semi" charset="0"/>
                <a:cs typeface="Montserrat Semi" charset="0"/>
              </a:rPr>
              <a:t>Bioeconomy and Glycoscience</a:t>
            </a:r>
            <a:endParaRPr lang="fr-FR" sz="800" dirty="0"/>
          </a:p>
        </p:txBody>
      </p:sp>
      <p:sp>
        <p:nvSpPr>
          <p:cNvPr id="9" name="TextBox 8"/>
          <p:cNvSpPr txBox="1"/>
          <p:nvPr/>
        </p:nvSpPr>
        <p:spPr>
          <a:xfrm>
            <a:off x="4354285" y="3497944"/>
            <a:ext cx="3744685" cy="1799770"/>
          </a:xfrm>
          <a:prstGeom prst="rect">
            <a:avLst/>
          </a:prstGeom>
          <a:solidFill>
            <a:schemeClr val="bg1"/>
          </a:solidFill>
        </p:spPr>
        <p:txBody>
          <a:bodyPr vert="horz" wrap="none" lIns="91440" tIns="45720" rIns="91440" bIns="45720" rtlCol="0" anchor="b">
            <a:noAutofit/>
          </a:bodyPr>
          <a:lstStyle/>
          <a:p>
            <a:r>
              <a:rPr lang="en-GB" sz="1600" dirty="0" smtClean="0">
                <a:solidFill>
                  <a:srgbClr val="008000"/>
                </a:solidFill>
              </a:rPr>
              <a:t>We believe that new glycoscience and  </a:t>
            </a:r>
          </a:p>
          <a:p>
            <a:r>
              <a:rPr lang="en-GB" sz="1600" dirty="0" smtClean="0">
                <a:solidFill>
                  <a:srgbClr val="008000"/>
                </a:solidFill>
              </a:rPr>
              <a:t>glycotechnology are essential to develop</a:t>
            </a:r>
          </a:p>
          <a:p>
            <a:r>
              <a:rPr lang="en-GB" sz="1600" dirty="0" smtClean="0">
                <a:solidFill>
                  <a:srgbClr val="008000"/>
                </a:solidFill>
              </a:rPr>
              <a:t> the EU Bioeconomy –</a:t>
            </a:r>
            <a:r>
              <a:rPr lang="en-GB" sz="1600" b="1" u="sng" dirty="0" smtClean="0">
                <a:solidFill>
                  <a:srgbClr val="008000"/>
                </a:solidFill>
              </a:rPr>
              <a:t>but do  the funders</a:t>
            </a:r>
            <a:r>
              <a:rPr lang="en-GB" sz="1600" b="1" dirty="0" smtClean="0">
                <a:solidFill>
                  <a:srgbClr val="008000"/>
                </a:solidFill>
              </a:rPr>
              <a:t>? </a:t>
            </a:r>
          </a:p>
          <a:p>
            <a:r>
              <a:rPr lang="en-GB" sz="1600" dirty="0" smtClean="0">
                <a:solidFill>
                  <a:srgbClr val="008000"/>
                </a:solidFill>
              </a:rPr>
              <a:t>It is they who will provide the means to </a:t>
            </a:r>
          </a:p>
          <a:p>
            <a:r>
              <a:rPr lang="en-GB" sz="1600" dirty="0" smtClean="0">
                <a:solidFill>
                  <a:srgbClr val="008000"/>
                </a:solidFill>
              </a:rPr>
              <a:t>realise our vision.  </a:t>
            </a:r>
            <a:r>
              <a:rPr lang="en-GB" sz="1600" b="1" dirty="0" smtClean="0">
                <a:solidFill>
                  <a:srgbClr val="008000"/>
                </a:solidFill>
              </a:rPr>
              <a:t>Belief is not the issue!  – </a:t>
            </a:r>
          </a:p>
          <a:p>
            <a:r>
              <a:rPr lang="en-GB" sz="1600" dirty="0" smtClean="0">
                <a:solidFill>
                  <a:srgbClr val="008000"/>
                </a:solidFill>
              </a:rPr>
              <a:t>we must prove our proposition with hard, </a:t>
            </a:r>
          </a:p>
          <a:p>
            <a:r>
              <a:rPr lang="en-GB" sz="1600" dirty="0" smtClean="0">
                <a:solidFill>
                  <a:srgbClr val="008000"/>
                </a:solidFill>
              </a:rPr>
              <a:t>evidence-based</a:t>
            </a:r>
            <a:r>
              <a:rPr lang="en-GB" sz="1600" dirty="0">
                <a:solidFill>
                  <a:srgbClr val="008000"/>
                </a:solidFill>
              </a:rPr>
              <a:t> </a:t>
            </a:r>
            <a:r>
              <a:rPr lang="en-GB" sz="1600" dirty="0" smtClean="0">
                <a:solidFill>
                  <a:srgbClr val="008000"/>
                </a:solidFill>
              </a:rPr>
              <a:t>data and scientific logic…</a:t>
            </a:r>
          </a:p>
        </p:txBody>
      </p:sp>
    </p:spTree>
    <p:extLst>
      <p:ext uri="{BB962C8B-B14F-4D97-AF65-F5344CB8AC3E}">
        <p14:creationId xmlns:p14="http://schemas.microsoft.com/office/powerpoint/2010/main" val="142917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54672" y="326012"/>
            <a:ext cx="8204966" cy="663983"/>
          </a:xfrm>
        </p:spPr>
        <p:txBody>
          <a:bodyPr>
            <a:normAutofit fontScale="90000"/>
          </a:bodyPr>
          <a:lstStyle/>
          <a:p>
            <a:r>
              <a:rPr lang="fr-FR" sz="2800" b="0" dirty="0" err="1" smtClean="0">
                <a:solidFill>
                  <a:srgbClr val="00B050"/>
                </a:solidFill>
              </a:rPr>
              <a:t>Glycoscience</a:t>
            </a:r>
            <a:r>
              <a:rPr lang="fr-FR" sz="2800" b="0" dirty="0" smtClean="0">
                <a:solidFill>
                  <a:srgbClr val="00B050"/>
                </a:solidFill>
              </a:rPr>
              <a:t> </a:t>
            </a:r>
            <a:r>
              <a:rPr lang="fr-FR" sz="2800" b="0" dirty="0" err="1" smtClean="0">
                <a:solidFill>
                  <a:srgbClr val="00B050"/>
                </a:solidFill>
              </a:rPr>
              <a:t>research</a:t>
            </a:r>
            <a:r>
              <a:rPr lang="fr-FR" sz="2800" b="0" dirty="0" smtClean="0">
                <a:solidFill>
                  <a:srgbClr val="00B050"/>
                </a:solidFill>
              </a:rPr>
              <a:t>: how do </a:t>
            </a:r>
            <a:r>
              <a:rPr lang="fr-FR" sz="2800" b="0" dirty="0" err="1" smtClean="0">
                <a:solidFill>
                  <a:srgbClr val="00B050"/>
                </a:solidFill>
              </a:rPr>
              <a:t>we</a:t>
            </a:r>
            <a:r>
              <a:rPr lang="fr-FR" sz="2800" b="0" dirty="0" smtClean="0">
                <a:solidFill>
                  <a:srgbClr val="00B050"/>
                </a:solidFill>
              </a:rPr>
              <a:t> </a:t>
            </a:r>
            <a:r>
              <a:rPr lang="fr-FR" sz="2800" b="0" dirty="0" err="1" smtClean="0">
                <a:solidFill>
                  <a:srgbClr val="00B050"/>
                </a:solidFill>
              </a:rPr>
              <a:t>obtain</a:t>
            </a:r>
            <a:r>
              <a:rPr lang="fr-FR" sz="2800" b="0" dirty="0" smtClean="0">
                <a:solidFill>
                  <a:srgbClr val="00B050"/>
                </a:solidFill>
              </a:rPr>
              <a:t> the </a:t>
            </a:r>
            <a:br>
              <a:rPr lang="fr-FR" sz="2800" b="0" dirty="0" smtClean="0">
                <a:solidFill>
                  <a:srgbClr val="00B050"/>
                </a:solidFill>
              </a:rPr>
            </a:br>
            <a:r>
              <a:rPr lang="fr-FR" sz="2800" b="0" dirty="0" err="1" smtClean="0">
                <a:solidFill>
                  <a:srgbClr val="00B050"/>
                </a:solidFill>
              </a:rPr>
              <a:t>funding</a:t>
            </a:r>
            <a:r>
              <a:rPr lang="fr-FR" sz="2800" b="0" dirty="0" smtClean="0">
                <a:solidFill>
                  <a:srgbClr val="00B050"/>
                </a:solidFill>
              </a:rPr>
              <a:t> </a:t>
            </a:r>
            <a:r>
              <a:rPr lang="fr-FR" sz="2800" b="0" dirty="0" err="1" smtClean="0">
                <a:solidFill>
                  <a:srgbClr val="00B050"/>
                </a:solidFill>
              </a:rPr>
              <a:t>required</a:t>
            </a:r>
            <a:r>
              <a:rPr lang="fr-FR" sz="2800" b="0" dirty="0" smtClean="0">
                <a:solidFill>
                  <a:srgbClr val="00B050"/>
                </a:solidFill>
              </a:rPr>
              <a:t> </a:t>
            </a:r>
            <a:r>
              <a:rPr lang="fr-FR" sz="2800" b="0" dirty="0" err="1" smtClean="0">
                <a:solidFill>
                  <a:srgbClr val="00B050"/>
                </a:solidFill>
              </a:rPr>
              <a:t>within</a:t>
            </a:r>
            <a:r>
              <a:rPr lang="fr-FR" sz="2800" b="0" dirty="0" smtClean="0">
                <a:solidFill>
                  <a:srgbClr val="00B050"/>
                </a:solidFill>
              </a:rPr>
              <a:t> the EU </a:t>
            </a:r>
            <a:r>
              <a:rPr lang="fr-FR" sz="2800" b="0" dirty="0" err="1" smtClean="0">
                <a:solidFill>
                  <a:srgbClr val="00B050"/>
                </a:solidFill>
              </a:rPr>
              <a:t>Bioeconomy</a:t>
            </a:r>
            <a:r>
              <a:rPr lang="fr-FR" sz="2800" b="0" dirty="0" smtClean="0">
                <a:solidFill>
                  <a:srgbClr val="00B050"/>
                </a:solidFill>
              </a:rPr>
              <a:t>?</a:t>
            </a:r>
            <a:endParaRPr lang="fr-FR" sz="2800" b="0" dirty="0">
              <a:solidFill>
                <a:srgbClr val="00B050"/>
              </a:solidFill>
            </a:endParaRPr>
          </a:p>
        </p:txBody>
      </p:sp>
      <p:sp>
        <p:nvSpPr>
          <p:cNvPr id="4" name="Espace réservé de la date 3"/>
          <p:cNvSpPr>
            <a:spLocks noGrp="1"/>
          </p:cNvSpPr>
          <p:nvPr>
            <p:ph type="dt" sz="half" idx="14"/>
          </p:nvPr>
        </p:nvSpPr>
        <p:spPr/>
        <p:txBody>
          <a:bodyPr/>
          <a:lstStyle/>
          <a:p>
            <a:fld id="{BECA2720-7D44-E44C-9E27-BCFF559B9905}" type="datetime3">
              <a:rPr lang="fr-BE" smtClean="0"/>
              <a:pPr/>
              <a:t>5.06.19</a:t>
            </a:fld>
            <a:endParaRPr lang="fr-FR" dirty="0"/>
          </a:p>
        </p:txBody>
      </p:sp>
      <p:sp>
        <p:nvSpPr>
          <p:cNvPr id="6" name="Espace réservé du texte 5"/>
          <p:cNvSpPr>
            <a:spLocks noGrp="1"/>
          </p:cNvSpPr>
          <p:nvPr>
            <p:ph type="body" sz="quarter" idx="16"/>
          </p:nvPr>
        </p:nvSpPr>
        <p:spPr>
          <a:xfrm>
            <a:off x="4968702" y="2213143"/>
            <a:ext cx="3990865" cy="1913057"/>
          </a:xfrm>
        </p:spPr>
        <p:txBody>
          <a:bodyPr/>
          <a:lstStyle/>
          <a:p>
            <a:pPr marL="0" indent="0">
              <a:buNone/>
            </a:pPr>
            <a:endParaRPr lang="en-US" sz="1300" dirty="0" smtClean="0">
              <a:effectLst>
                <a:outerShdw blurRad="38100" dist="38100" dir="2700000" algn="tl">
                  <a:srgbClr val="000000">
                    <a:alpha val="43137"/>
                  </a:srgbClr>
                </a:outerShdw>
              </a:effectLst>
            </a:endParaRPr>
          </a:p>
          <a:p>
            <a:pPr marL="0" indent="0">
              <a:buNone/>
            </a:pPr>
            <a:r>
              <a:rPr lang="en-US" sz="1300" dirty="0" err="1" smtClean="0">
                <a:effectLst>
                  <a:outerShdw blurRad="38100" dist="38100" dir="2700000" algn="tl">
                    <a:srgbClr val="000000">
                      <a:alpha val="43137"/>
                    </a:srgbClr>
                  </a:outerShdw>
                </a:effectLst>
              </a:rPr>
              <a:t>SusChem</a:t>
            </a:r>
            <a:r>
              <a:rPr lang="en-US" sz="1300" dirty="0" smtClean="0">
                <a:effectLst>
                  <a:outerShdw blurRad="38100" dist="38100" dir="2700000" algn="tl">
                    <a:srgbClr val="000000">
                      <a:alpha val="43137"/>
                    </a:srgbClr>
                  </a:outerShdw>
                </a:effectLst>
              </a:rPr>
              <a:t> obtained at least € 6 billion for sustainable chemistry and biotechnology research through Framework </a:t>
            </a:r>
            <a:r>
              <a:rPr lang="en-US" sz="1300" dirty="0" err="1" smtClean="0">
                <a:effectLst>
                  <a:outerShdw blurRad="38100" dist="38100" dir="2700000" algn="tl">
                    <a:srgbClr val="000000">
                      <a:alpha val="43137"/>
                    </a:srgbClr>
                  </a:outerShdw>
                </a:effectLst>
              </a:rPr>
              <a:t>Programme</a:t>
            </a:r>
            <a:r>
              <a:rPr lang="en-US" sz="1300" dirty="0" smtClean="0">
                <a:effectLst>
                  <a:outerShdw blurRad="38100" dist="38100" dir="2700000" algn="tl">
                    <a:srgbClr val="000000">
                      <a:alpha val="43137"/>
                    </a:srgbClr>
                  </a:outerShdw>
                </a:effectLst>
              </a:rPr>
              <a:t> 7 with substantial additional funding from industry [2007 to 2014]</a:t>
            </a:r>
          </a:p>
          <a:p>
            <a:pPr marL="0" indent="0">
              <a:buNone/>
            </a:pPr>
            <a:r>
              <a:rPr lang="en-US" sz="1300" dirty="0" smtClean="0">
                <a:effectLst>
                  <a:outerShdw blurRad="38100" dist="38100" dir="2700000" algn="tl">
                    <a:srgbClr val="000000">
                      <a:alpha val="43137"/>
                    </a:srgbClr>
                  </a:outerShdw>
                </a:effectLst>
              </a:rPr>
              <a:t>As well as continuing this level of support through Horizon 2020 </a:t>
            </a:r>
            <a:r>
              <a:rPr lang="en-US" sz="1300" dirty="0" err="1" smtClean="0">
                <a:effectLst>
                  <a:outerShdw blurRad="38100" dist="38100" dir="2700000" algn="tl">
                    <a:srgbClr val="000000">
                      <a:alpha val="43137"/>
                    </a:srgbClr>
                  </a:outerShdw>
                </a:effectLst>
              </a:rPr>
              <a:t>SusChem</a:t>
            </a:r>
            <a:r>
              <a:rPr lang="en-US" sz="1300" dirty="0" smtClean="0">
                <a:effectLst>
                  <a:outerShdw blurRad="38100" dist="38100" dir="2700000" algn="tl">
                    <a:srgbClr val="000000">
                      <a:alpha val="43137"/>
                    </a:srgbClr>
                  </a:outerShdw>
                </a:effectLst>
              </a:rPr>
              <a:t> helped to shape the EC’s   funding </a:t>
            </a:r>
            <a:r>
              <a:rPr lang="en-US" sz="1300" dirty="0" err="1" smtClean="0">
                <a:effectLst>
                  <a:outerShdw blurRad="38100" dist="38100" dir="2700000" algn="tl">
                    <a:srgbClr val="000000">
                      <a:alpha val="43137"/>
                    </a:srgbClr>
                  </a:outerShdw>
                </a:effectLst>
              </a:rPr>
              <a:t>programme</a:t>
            </a:r>
            <a:r>
              <a:rPr lang="en-US" sz="1300" dirty="0" smtClean="0">
                <a:effectLst>
                  <a:outerShdw blurRad="38100" dist="38100" dir="2700000" algn="tl">
                    <a:srgbClr val="000000">
                      <a:alpha val="43137"/>
                    </a:srgbClr>
                  </a:outerShdw>
                </a:effectLst>
              </a:rPr>
              <a:t> (Horizon 2020) from as early as 2010 to form “SPIRE” and “BBI” Public-Private </a:t>
            </a:r>
            <a:r>
              <a:rPr lang="en-US" sz="1300" dirty="0" err="1" smtClean="0">
                <a:effectLst>
                  <a:outerShdw blurRad="38100" dist="38100" dir="2700000" algn="tl">
                    <a:srgbClr val="000000">
                      <a:alpha val="43137"/>
                    </a:srgbClr>
                  </a:outerShdw>
                </a:effectLst>
              </a:rPr>
              <a:t>Partnershps</a:t>
            </a:r>
            <a:r>
              <a:rPr lang="en-US" sz="1300" dirty="0" smtClean="0">
                <a:effectLst>
                  <a:outerShdw blurRad="38100" dist="38100" dir="2700000" algn="tl">
                    <a:srgbClr val="000000">
                      <a:alpha val="43137"/>
                    </a:srgbClr>
                  </a:outerShdw>
                </a:effectLst>
              </a:rPr>
              <a:t> [‘PPSs’]</a:t>
            </a:r>
          </a:p>
          <a:p>
            <a:pPr marL="0" indent="0">
              <a:buNone/>
            </a:pPr>
            <a:endParaRPr lang="fr-BE" sz="1300" dirty="0">
              <a:effectLst>
                <a:outerShdw blurRad="38100" dist="38100" dir="2700000" algn="tl">
                  <a:srgbClr val="000000">
                    <a:alpha val="43137"/>
                  </a:srgbClr>
                </a:outerShdw>
              </a:effectLst>
            </a:endParaRPr>
          </a:p>
        </p:txBody>
      </p:sp>
      <p:sp>
        <p:nvSpPr>
          <p:cNvPr id="7" name="Espace réservé du texte 6"/>
          <p:cNvSpPr>
            <a:spLocks noGrp="1"/>
          </p:cNvSpPr>
          <p:nvPr>
            <p:ph type="body" sz="quarter" idx="17"/>
          </p:nvPr>
        </p:nvSpPr>
        <p:spPr>
          <a:xfrm>
            <a:off x="4942764" y="4319965"/>
            <a:ext cx="3990865" cy="2213656"/>
          </a:xfrm>
        </p:spPr>
        <p:txBody>
          <a:bodyPr/>
          <a:lstStyle/>
          <a:p>
            <a:pPr marL="0" indent="0">
              <a:buNone/>
            </a:pPr>
            <a:r>
              <a:rPr lang="en-US" sz="1300" dirty="0" smtClean="0">
                <a:effectLst>
                  <a:outerShdw blurRad="38100" dist="38100" dir="2700000" algn="tl">
                    <a:srgbClr val="000000">
                      <a:alpha val="43137"/>
                    </a:srgbClr>
                  </a:outerShdw>
                </a:effectLst>
              </a:rPr>
              <a:t>SPIRE [“Sustainable Processing In Resource Efficiency” ]  has formed a backbone Public-Private-Partnership  throughout Horizon 2020  (worth ~€1 billion) alongside  another partnership called BBI [“Bio-Based Industries”]. also worth ~€1billion.</a:t>
            </a:r>
          </a:p>
          <a:p>
            <a:pPr marL="0" indent="0">
              <a:buNone/>
            </a:pPr>
            <a:r>
              <a:rPr lang="en-US" sz="1300" dirty="0" err="1" smtClean="0">
                <a:effectLst>
                  <a:outerShdw blurRad="38100" dist="38100" dir="2700000" algn="tl">
                    <a:srgbClr val="000000">
                      <a:alpha val="43137"/>
                    </a:srgbClr>
                  </a:outerShdw>
                </a:effectLst>
              </a:rPr>
              <a:t>SusChem</a:t>
            </a:r>
            <a:r>
              <a:rPr lang="en-US" sz="1300" dirty="0" smtClean="0">
                <a:effectLst>
                  <a:outerShdw blurRad="38100" dist="38100" dir="2700000" algn="tl">
                    <a:srgbClr val="000000">
                      <a:alpha val="43137"/>
                    </a:srgbClr>
                  </a:outerShdw>
                </a:effectLst>
              </a:rPr>
              <a:t> is now preparing a new Strategic Innovation and Research Agenda as a bid to the Commission with an increased emphasis on the Bioeconomy and Health, Food and Agriculture…..</a:t>
            </a:r>
          </a:p>
        </p:txBody>
      </p:sp>
      <p:sp>
        <p:nvSpPr>
          <p:cNvPr id="8" name="Rectangle 7"/>
          <p:cNvSpPr/>
          <p:nvPr/>
        </p:nvSpPr>
        <p:spPr>
          <a:xfrm>
            <a:off x="417778" y="1852630"/>
            <a:ext cx="914400"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45220" y="1019432"/>
            <a:ext cx="914400" cy="914400"/>
          </a:xfrm>
          <a:prstGeom prst="rect">
            <a:avLst/>
          </a:prstGeom>
        </p:spPr>
        <p:txBody>
          <a:bodyPr vert="horz" wrap="none" lIns="91440" tIns="45720" rIns="91440" bIns="45720" rtlCol="0" anchor="b">
            <a:noAutofit/>
          </a:bodyPr>
          <a:lstStyle/>
          <a:p>
            <a:r>
              <a:rPr lang="en-GB" sz="2400" b="1" dirty="0" smtClean="0"/>
              <a:t>3.1: </a:t>
            </a:r>
            <a:r>
              <a:rPr lang="en-GB" sz="2000" dirty="0" smtClean="0"/>
              <a:t>We must show that our glycotechnology advocacy coincides with those of </a:t>
            </a:r>
          </a:p>
          <a:p>
            <a:r>
              <a:rPr lang="en-GB" sz="2000" b="1" dirty="0" smtClean="0">
                <a:solidFill>
                  <a:srgbClr val="FF0000"/>
                </a:solidFill>
              </a:rPr>
              <a:t>key industries that influence EU Bioeconomy funding priorities </a:t>
            </a:r>
            <a:r>
              <a:rPr lang="en-GB" sz="2000" dirty="0" smtClean="0"/>
              <a:t>for the years </a:t>
            </a:r>
          </a:p>
          <a:p>
            <a:r>
              <a:rPr lang="en-GB" sz="2000" dirty="0" smtClean="0"/>
              <a:t>2021 to 2027.  A key body which Is empowered to do this is </a:t>
            </a:r>
            <a:r>
              <a:rPr lang="en-GB" sz="2000" b="1" dirty="0" smtClean="0">
                <a:solidFill>
                  <a:srgbClr val="00B050"/>
                </a:solidFill>
              </a:rPr>
              <a:t>“</a:t>
            </a:r>
            <a:r>
              <a:rPr lang="en-GB" sz="2000" b="1" i="1" dirty="0" smtClean="0">
                <a:solidFill>
                  <a:srgbClr val="00B050"/>
                </a:solidFill>
              </a:rPr>
              <a:t>SusChem”</a:t>
            </a:r>
            <a:r>
              <a:rPr lang="en-GB" sz="2000" b="1" dirty="0" smtClean="0">
                <a:solidFill>
                  <a:srgbClr val="00B050"/>
                </a:solidFill>
              </a:rPr>
              <a:t>…….</a:t>
            </a:r>
          </a:p>
        </p:txBody>
      </p:sp>
      <p:sp>
        <p:nvSpPr>
          <p:cNvPr id="3" name="Espace réservé du texte 2"/>
          <p:cNvSpPr>
            <a:spLocks noGrp="1"/>
          </p:cNvSpPr>
          <p:nvPr>
            <p:ph type="body" sz="quarter" idx="12"/>
          </p:nvPr>
        </p:nvSpPr>
        <p:spPr>
          <a:xfrm>
            <a:off x="23740" y="2213143"/>
            <a:ext cx="4771313" cy="3969973"/>
          </a:xfrm>
        </p:spPr>
        <p:txBody>
          <a:bodyPr>
            <a:noAutofit/>
          </a:bodyPr>
          <a:lstStyle/>
          <a:p>
            <a:pPr>
              <a:buFont typeface="Wingdings" panose="05000000000000000000" pitchFamily="2" charset="2"/>
              <a:buChar char="Ø"/>
            </a:pPr>
            <a:r>
              <a:rPr lang="en-US" dirty="0" smtClean="0">
                <a:solidFill>
                  <a:schemeClr val="accent1">
                    <a:lumMod val="50000"/>
                  </a:schemeClr>
                </a:solidFill>
              </a:rPr>
              <a:t>“</a:t>
            </a:r>
            <a:r>
              <a:rPr lang="en-US" dirty="0" err="1" smtClean="0">
                <a:solidFill>
                  <a:schemeClr val="accent1">
                    <a:lumMod val="50000"/>
                  </a:schemeClr>
                </a:solidFill>
              </a:rPr>
              <a:t>SusChem</a:t>
            </a:r>
            <a:r>
              <a:rPr lang="en-US" dirty="0" smtClean="0">
                <a:solidFill>
                  <a:schemeClr val="accent1">
                    <a:lumMod val="50000"/>
                  </a:schemeClr>
                </a:solidFill>
              </a:rPr>
              <a:t> ETP” stands for the “European Technology Platform for Sustainable Chemistry and Biotechnology”, supported financially and in-kind by </a:t>
            </a:r>
            <a:r>
              <a:rPr lang="en-US" dirty="0" err="1" smtClean="0">
                <a:solidFill>
                  <a:schemeClr val="accent1">
                    <a:lumMod val="50000"/>
                  </a:schemeClr>
                </a:solidFill>
              </a:rPr>
              <a:t>Cefic</a:t>
            </a:r>
            <a:r>
              <a:rPr lang="en-US" dirty="0" smtClean="0">
                <a:solidFill>
                  <a:schemeClr val="accent1">
                    <a:lumMod val="50000"/>
                  </a:schemeClr>
                </a:solidFill>
              </a:rPr>
              <a:t> and </a:t>
            </a:r>
            <a:r>
              <a:rPr lang="en-US" dirty="0" err="1" smtClean="0">
                <a:solidFill>
                  <a:schemeClr val="accent1">
                    <a:lumMod val="50000"/>
                  </a:schemeClr>
                </a:solidFill>
              </a:rPr>
              <a:t>EuropaBio</a:t>
            </a:r>
            <a:r>
              <a:rPr lang="en-US" dirty="0" smtClean="0">
                <a:solidFill>
                  <a:schemeClr val="accent1">
                    <a:lumMod val="50000"/>
                  </a:schemeClr>
                </a:solidFill>
              </a:rPr>
              <a:t>;</a:t>
            </a:r>
            <a:endParaRPr lang="en-US" dirty="0">
              <a:solidFill>
                <a:schemeClr val="accent1">
                  <a:lumMod val="50000"/>
                </a:schemeClr>
              </a:solidFill>
            </a:endParaRPr>
          </a:p>
          <a:p>
            <a:pPr>
              <a:buFont typeface="Wingdings" panose="05000000000000000000" pitchFamily="2" charset="2"/>
              <a:buChar char="Ø"/>
            </a:pPr>
            <a:r>
              <a:rPr lang="fr-BE" dirty="0" smtClean="0">
                <a:solidFill>
                  <a:schemeClr val="accent1">
                    <a:lumMod val="50000"/>
                  </a:schemeClr>
                </a:solidFill>
              </a:rPr>
              <a:t>It was set up by the </a:t>
            </a:r>
            <a:r>
              <a:rPr lang="fr-BE" dirty="0" err="1" smtClean="0">
                <a:solidFill>
                  <a:schemeClr val="accent1">
                    <a:lumMod val="50000"/>
                  </a:schemeClr>
                </a:solidFill>
              </a:rPr>
              <a:t>European</a:t>
            </a:r>
            <a:r>
              <a:rPr lang="fr-BE" dirty="0" smtClean="0">
                <a:solidFill>
                  <a:schemeClr val="accent1">
                    <a:lumMod val="50000"/>
                  </a:schemeClr>
                </a:solidFill>
              </a:rPr>
              <a:t> Commission in 2004-5 </a:t>
            </a:r>
            <a:r>
              <a:rPr lang="fr-BE" dirty="0" err="1" smtClean="0">
                <a:solidFill>
                  <a:schemeClr val="accent1">
                    <a:lumMod val="50000"/>
                  </a:schemeClr>
                </a:solidFill>
              </a:rPr>
              <a:t>using</a:t>
            </a:r>
            <a:r>
              <a:rPr lang="fr-BE" dirty="0" smtClean="0">
                <a:solidFill>
                  <a:schemeClr val="accent1">
                    <a:lumMod val="50000"/>
                  </a:schemeClr>
                </a:solidFill>
              </a:rPr>
              <a:t> start-up money </a:t>
            </a:r>
            <a:r>
              <a:rPr lang="fr-BE" dirty="0" err="1" smtClean="0">
                <a:solidFill>
                  <a:schemeClr val="accent1">
                    <a:lumMod val="50000"/>
                  </a:schemeClr>
                </a:solidFill>
              </a:rPr>
              <a:t>from</a:t>
            </a:r>
            <a:r>
              <a:rPr lang="fr-BE" dirty="0" smtClean="0">
                <a:solidFill>
                  <a:schemeClr val="accent1">
                    <a:lumMod val="50000"/>
                  </a:schemeClr>
                </a:solidFill>
              </a:rPr>
              <a:t> the EC of ~€2 million to </a:t>
            </a:r>
            <a:r>
              <a:rPr lang="fr-BE" dirty="0" err="1" smtClean="0">
                <a:solidFill>
                  <a:schemeClr val="accent1">
                    <a:lumMod val="50000"/>
                  </a:schemeClr>
                </a:solidFill>
              </a:rPr>
              <a:t>recommend</a:t>
            </a:r>
            <a:r>
              <a:rPr lang="fr-BE" dirty="0" smtClean="0">
                <a:solidFill>
                  <a:schemeClr val="accent1">
                    <a:lumMod val="50000"/>
                  </a:schemeClr>
                </a:solidFill>
              </a:rPr>
              <a:t> </a:t>
            </a:r>
            <a:r>
              <a:rPr lang="fr-BE" dirty="0" err="1" smtClean="0">
                <a:solidFill>
                  <a:schemeClr val="accent1">
                    <a:lumMod val="50000"/>
                  </a:schemeClr>
                </a:solidFill>
              </a:rPr>
              <a:t>research</a:t>
            </a:r>
            <a:r>
              <a:rPr lang="fr-BE" dirty="0" smtClean="0">
                <a:solidFill>
                  <a:schemeClr val="accent1">
                    <a:lumMod val="50000"/>
                  </a:schemeClr>
                </a:solidFill>
              </a:rPr>
              <a:t> and innovation </a:t>
            </a:r>
            <a:r>
              <a:rPr lang="fr-BE" dirty="0" err="1" smtClean="0">
                <a:solidFill>
                  <a:schemeClr val="accent1">
                    <a:lumMod val="50000"/>
                  </a:schemeClr>
                </a:solidFill>
              </a:rPr>
              <a:t>funding</a:t>
            </a:r>
            <a:r>
              <a:rPr lang="fr-BE" dirty="0" smtClean="0">
                <a:solidFill>
                  <a:schemeClr val="accent1">
                    <a:lumMod val="50000"/>
                  </a:schemeClr>
                </a:solidFill>
              </a:rPr>
              <a:t> </a:t>
            </a:r>
            <a:r>
              <a:rPr lang="fr-BE" dirty="0" err="1" smtClean="0">
                <a:solidFill>
                  <a:schemeClr val="accent1">
                    <a:lumMod val="50000"/>
                  </a:schemeClr>
                </a:solidFill>
              </a:rPr>
              <a:t>priorities</a:t>
            </a:r>
            <a:r>
              <a:rPr lang="fr-BE" dirty="0" smtClean="0">
                <a:solidFill>
                  <a:schemeClr val="accent1">
                    <a:lumMod val="50000"/>
                  </a:schemeClr>
                </a:solidFill>
              </a:rPr>
              <a:t> in </a:t>
            </a:r>
            <a:r>
              <a:rPr lang="fr-BE" dirty="0" err="1" smtClean="0">
                <a:solidFill>
                  <a:schemeClr val="accent1">
                    <a:lumMod val="50000"/>
                  </a:schemeClr>
                </a:solidFill>
              </a:rPr>
              <a:t>sustainable</a:t>
            </a:r>
            <a:r>
              <a:rPr lang="fr-BE" dirty="0" smtClean="0">
                <a:solidFill>
                  <a:schemeClr val="accent1">
                    <a:lumMod val="50000"/>
                  </a:schemeClr>
                </a:solidFill>
              </a:rPr>
              <a:t> </a:t>
            </a:r>
            <a:r>
              <a:rPr lang="fr-BE" dirty="0" err="1" smtClean="0">
                <a:solidFill>
                  <a:schemeClr val="accent1">
                    <a:lumMod val="50000"/>
                  </a:schemeClr>
                </a:solidFill>
              </a:rPr>
              <a:t>chemistry</a:t>
            </a:r>
            <a:r>
              <a:rPr lang="fr-BE" dirty="0" smtClean="0">
                <a:solidFill>
                  <a:schemeClr val="accent1">
                    <a:lumMod val="50000"/>
                  </a:schemeClr>
                </a:solidFill>
              </a:rPr>
              <a:t> and </a:t>
            </a:r>
            <a:r>
              <a:rPr lang="fr-BE" dirty="0" err="1" smtClean="0">
                <a:solidFill>
                  <a:schemeClr val="accent1">
                    <a:lumMod val="50000"/>
                  </a:schemeClr>
                </a:solidFill>
              </a:rPr>
              <a:t>biotechnology</a:t>
            </a:r>
            <a:r>
              <a:rPr lang="fr-BE" dirty="0" smtClean="0">
                <a:solidFill>
                  <a:schemeClr val="accent1">
                    <a:lumMod val="50000"/>
                  </a:schemeClr>
                </a:solidFill>
              </a:rPr>
              <a:t> </a:t>
            </a:r>
            <a:r>
              <a:rPr lang="fr-BE" dirty="0" err="1" smtClean="0">
                <a:solidFill>
                  <a:schemeClr val="accent1">
                    <a:lumMod val="50000"/>
                  </a:schemeClr>
                </a:solidFill>
              </a:rPr>
              <a:t>research</a:t>
            </a:r>
            <a:r>
              <a:rPr lang="fr-BE" dirty="0" smtClean="0">
                <a:solidFill>
                  <a:schemeClr val="accent1">
                    <a:lumMod val="50000"/>
                  </a:schemeClr>
                </a:solidFill>
              </a:rPr>
              <a:t> (TRL1 to 6);</a:t>
            </a:r>
            <a:endParaRPr lang="en-US" dirty="0">
              <a:solidFill>
                <a:schemeClr val="accent1">
                  <a:lumMod val="50000"/>
                </a:schemeClr>
              </a:solidFill>
            </a:endParaRPr>
          </a:p>
          <a:p>
            <a:pPr>
              <a:buFont typeface="Wingdings" panose="05000000000000000000" pitchFamily="2" charset="2"/>
              <a:buChar char="Ø"/>
            </a:pPr>
            <a:r>
              <a:rPr lang="en-US" dirty="0" smtClean="0">
                <a:solidFill>
                  <a:schemeClr val="accent1">
                    <a:lumMod val="50000"/>
                  </a:schemeClr>
                </a:solidFill>
              </a:rPr>
              <a:t>It is led by industry (European SMEs to large corporations) in concert with </a:t>
            </a:r>
            <a:r>
              <a:rPr lang="en-US" i="1" dirty="0" smtClean="0">
                <a:solidFill>
                  <a:schemeClr val="accent1">
                    <a:lumMod val="50000"/>
                  </a:schemeClr>
                </a:solidFill>
              </a:rPr>
              <a:t>academia </a:t>
            </a:r>
            <a:r>
              <a:rPr lang="en-US" dirty="0" smtClean="0">
                <a:solidFill>
                  <a:schemeClr val="accent1">
                    <a:lumMod val="50000"/>
                  </a:schemeClr>
                </a:solidFill>
              </a:rPr>
              <a:t>and meets regularly with  key Commission officials &amp; the European Parliament. It also operates in parallel at the national level in many European </a:t>
            </a:r>
            <a:r>
              <a:rPr lang="en-US" dirty="0">
                <a:solidFill>
                  <a:schemeClr val="accent1">
                    <a:lumMod val="50000"/>
                  </a:schemeClr>
                </a:solidFill>
              </a:rPr>
              <a:t>M</a:t>
            </a:r>
            <a:r>
              <a:rPr lang="en-US" dirty="0" smtClean="0">
                <a:solidFill>
                  <a:schemeClr val="accent1">
                    <a:lumMod val="50000"/>
                  </a:schemeClr>
                </a:solidFill>
              </a:rPr>
              <a:t>ember </a:t>
            </a:r>
            <a:r>
              <a:rPr lang="en-US" dirty="0">
                <a:solidFill>
                  <a:schemeClr val="accent1">
                    <a:lumMod val="50000"/>
                  </a:schemeClr>
                </a:solidFill>
              </a:rPr>
              <a:t>S</a:t>
            </a:r>
            <a:r>
              <a:rPr lang="en-US" dirty="0" smtClean="0">
                <a:solidFill>
                  <a:schemeClr val="accent1">
                    <a:lumMod val="50000"/>
                  </a:schemeClr>
                </a:solidFill>
              </a:rPr>
              <a:t>tates as well as affiliated countries;</a:t>
            </a:r>
            <a:endParaRPr lang="fr-BE" dirty="0">
              <a:solidFill>
                <a:schemeClr val="accent1">
                  <a:lumMod val="50000"/>
                </a:schemeClr>
              </a:solidFill>
            </a:endParaRPr>
          </a:p>
          <a:p>
            <a:pPr>
              <a:buFont typeface="Wingdings" panose="05000000000000000000" pitchFamily="2" charset="2"/>
              <a:buChar char="Ø"/>
            </a:pPr>
            <a:r>
              <a:rPr lang="en-US" dirty="0" smtClean="0">
                <a:solidFill>
                  <a:srgbClr val="FF0000"/>
                </a:solidFill>
              </a:rPr>
              <a:t>THROUGH SUSCHEM’S SUCCESSFUL ADVOCACY SUSTAINABLE CHEMISTRY AND BIOTECHNOLOGY HAS OBTAINED BILLIONS OF EUROS R&amp;I SUPPORT SINCE ITS INCEPTION.</a:t>
            </a:r>
            <a:endParaRPr lang="fr-BE" dirty="0" smtClean="0">
              <a:solidFill>
                <a:srgbClr val="FF0000"/>
              </a:solidFill>
            </a:endParaRPr>
          </a:p>
          <a:p>
            <a:pPr>
              <a:buFont typeface="Wingdings" panose="05000000000000000000" pitchFamily="2" charset="2"/>
              <a:buChar char="Ø"/>
            </a:pPr>
            <a:endParaRPr lang="fr-FR" b="1" dirty="0">
              <a:solidFill>
                <a:srgbClr val="FF0000"/>
              </a:solidFill>
            </a:endParaRPr>
          </a:p>
        </p:txBody>
      </p:sp>
      <p:sp>
        <p:nvSpPr>
          <p:cNvPr id="10" name="Rectangle 9"/>
          <p:cNvSpPr/>
          <p:nvPr/>
        </p:nvSpPr>
        <p:spPr>
          <a:xfrm>
            <a:off x="4942762" y="5557535"/>
            <a:ext cx="3990865" cy="962932"/>
          </a:xfrm>
          <a:prstGeom prst="rect">
            <a:avLst/>
          </a:prstGeom>
          <a:noFill/>
          <a:ln w="76200" cmpd="dbl">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74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2500"/>
                                  </p:stCondLst>
                                  <p:childTnLst>
                                    <p:set>
                                      <p:cBhvr>
                                        <p:cTn id="28" dur="1" fill="hold">
                                          <p:stCondLst>
                                            <p:cond delay="0"/>
                                          </p:stCondLst>
                                        </p:cTn>
                                        <p:tgtEl>
                                          <p:spTgt spid="6">
                                            <p:bg/>
                                          </p:spTgt>
                                        </p:tgtEl>
                                        <p:attrNameLst>
                                          <p:attrName>style.visibility</p:attrName>
                                        </p:attrNameLst>
                                      </p:cBhvr>
                                      <p:to>
                                        <p:strVal val="visible"/>
                                      </p:to>
                                    </p:set>
                                    <p:animEffect transition="in" filter="fade">
                                      <p:cBhvr>
                                        <p:cTn id="29" dur="2000"/>
                                        <p:tgtEl>
                                          <p:spTgt spid="6">
                                            <p:bg/>
                                          </p:spTgt>
                                        </p:tgtEl>
                                      </p:cBhvr>
                                    </p:animEffect>
                                  </p:childTnLst>
                                </p:cTn>
                              </p:par>
                              <p:par>
                                <p:cTn id="30" presetID="10" presetClass="entr" presetSubtype="0" fill="hold" grpId="0" nodeType="withEffect">
                                  <p:stCondLst>
                                    <p:cond delay="250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2000"/>
                                        <p:tgtEl>
                                          <p:spTgt spid="6">
                                            <p:txEl>
                                              <p:pRg st="1" end="1"/>
                                            </p:txEl>
                                          </p:spTgt>
                                        </p:tgtEl>
                                      </p:cBhvr>
                                    </p:animEffect>
                                  </p:childTnLst>
                                </p:cTn>
                              </p:par>
                              <p:par>
                                <p:cTn id="33" presetID="10" presetClass="entr" presetSubtype="0" fill="hold" grpId="0" nodeType="withEffect">
                                  <p:stCondLst>
                                    <p:cond delay="250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20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bg/>
                                          </p:spTgt>
                                        </p:tgtEl>
                                        <p:attrNameLst>
                                          <p:attrName>style.visibility</p:attrName>
                                        </p:attrNameLst>
                                      </p:cBhvr>
                                      <p:to>
                                        <p:strVal val="visible"/>
                                      </p:to>
                                    </p:set>
                                    <p:animEffect transition="in" filter="fade">
                                      <p:cBhvr>
                                        <p:cTn id="40" dur="2000"/>
                                        <p:tgtEl>
                                          <p:spTgt spid="7">
                                            <p:bg/>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2000"/>
                                        <p:tgtEl>
                                          <p:spTgt spid="7">
                                            <p:txEl>
                                              <p:pRg st="0" end="0"/>
                                            </p:txEl>
                                          </p:spTgt>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 calcmode="lin" valueType="num">
                                      <p:cBhvr additive="base">
                                        <p:cTn id="46"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2000" fill="hold"/>
                                        <p:tgtEl>
                                          <p:spTgt spid="10"/>
                                        </p:tgtEl>
                                        <p:attrNameLst>
                                          <p:attrName>ppt_x</p:attrName>
                                        </p:attrNameLst>
                                      </p:cBhvr>
                                      <p:tavLst>
                                        <p:tav tm="0">
                                          <p:val>
                                            <p:strVal val="#ppt_x"/>
                                          </p:val>
                                        </p:tav>
                                        <p:tav tm="100000">
                                          <p:val>
                                            <p:strVal val="#ppt_x"/>
                                          </p:val>
                                        </p:tav>
                                      </p:tavLst>
                                    </p:anim>
                                    <p:anim calcmode="lin" valueType="num">
                                      <p:cBhvr additive="base">
                                        <p:cTn id="53"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3" grpId="0" uiExpand="1" build="p"/>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5229" y="716061"/>
            <a:ext cx="8204966" cy="663983"/>
          </a:xfrm>
        </p:spPr>
        <p:txBody>
          <a:bodyPr>
            <a:normAutofit fontScale="90000"/>
          </a:bodyPr>
          <a:lstStyle/>
          <a:p>
            <a:r>
              <a:rPr lang="fr-FR" sz="2800" b="0" dirty="0" err="1" smtClean="0">
                <a:solidFill>
                  <a:srgbClr val="00B050"/>
                </a:solidFill>
              </a:rPr>
              <a:t>Some</a:t>
            </a:r>
            <a:r>
              <a:rPr lang="fr-FR" sz="2800" b="0" dirty="0" smtClean="0">
                <a:solidFill>
                  <a:srgbClr val="00B050"/>
                </a:solidFill>
              </a:rPr>
              <a:t> </a:t>
            </a:r>
            <a:r>
              <a:rPr lang="fr-FR" sz="2800" b="0" dirty="0" err="1" smtClean="0">
                <a:solidFill>
                  <a:srgbClr val="00B050"/>
                </a:solidFill>
              </a:rPr>
              <a:t>examples</a:t>
            </a:r>
            <a:r>
              <a:rPr lang="fr-FR" sz="2800" b="0" dirty="0">
                <a:solidFill>
                  <a:srgbClr val="00B050"/>
                </a:solidFill>
              </a:rPr>
              <a:t> </a:t>
            </a:r>
            <a:r>
              <a:rPr lang="fr-FR" sz="2800" b="0" dirty="0" err="1" smtClean="0">
                <a:solidFill>
                  <a:srgbClr val="00B050"/>
                </a:solidFill>
              </a:rPr>
              <a:t>where</a:t>
            </a:r>
            <a:r>
              <a:rPr lang="fr-FR" sz="2800" b="0" dirty="0" smtClean="0">
                <a:solidFill>
                  <a:srgbClr val="00B050"/>
                </a:solidFill>
              </a:rPr>
              <a:t> </a:t>
            </a:r>
            <a:r>
              <a:rPr lang="fr-FR" sz="2800" b="0" dirty="0" err="1" smtClean="0">
                <a:solidFill>
                  <a:srgbClr val="00B050"/>
                </a:solidFill>
              </a:rPr>
              <a:t>SusChem</a:t>
            </a:r>
            <a:r>
              <a:rPr lang="fr-FR" sz="2800" b="0" dirty="0" smtClean="0">
                <a:solidFill>
                  <a:srgbClr val="00B050"/>
                </a:solidFill>
              </a:rPr>
              <a:t> </a:t>
            </a:r>
            <a:r>
              <a:rPr lang="fr-FR" sz="2800" b="0" dirty="0" err="1" smtClean="0">
                <a:solidFill>
                  <a:srgbClr val="00B050"/>
                </a:solidFill>
              </a:rPr>
              <a:t>considers</a:t>
            </a:r>
            <a:r>
              <a:rPr lang="fr-FR" sz="2800" b="0" dirty="0" smtClean="0">
                <a:solidFill>
                  <a:srgbClr val="00B050"/>
                </a:solidFill>
              </a:rPr>
              <a:t/>
            </a:r>
            <a:br>
              <a:rPr lang="fr-FR" sz="2800" b="0" dirty="0" smtClean="0">
                <a:solidFill>
                  <a:srgbClr val="00B050"/>
                </a:solidFill>
              </a:rPr>
            </a:br>
            <a:r>
              <a:rPr lang="fr-FR" sz="2800" b="0" dirty="0" err="1" smtClean="0">
                <a:solidFill>
                  <a:srgbClr val="00B050"/>
                </a:solidFill>
              </a:rPr>
              <a:t>where</a:t>
            </a:r>
            <a:r>
              <a:rPr lang="fr-FR" sz="2800" b="0" dirty="0" smtClean="0">
                <a:solidFill>
                  <a:srgbClr val="00B050"/>
                </a:solidFill>
              </a:rPr>
              <a:t> </a:t>
            </a:r>
            <a:r>
              <a:rPr lang="fr-FR" sz="2800" b="0" dirty="0" smtClean="0">
                <a:solidFill>
                  <a:srgbClr val="00B050"/>
                </a:solidFill>
              </a:rPr>
              <a:t>more </a:t>
            </a:r>
            <a:r>
              <a:rPr lang="fr-FR" sz="2800" b="0" dirty="0" err="1" smtClean="0">
                <a:solidFill>
                  <a:srgbClr val="00B050"/>
                </a:solidFill>
              </a:rPr>
              <a:t>investment</a:t>
            </a:r>
            <a:r>
              <a:rPr lang="fr-FR" sz="2800" b="0" dirty="0" smtClean="0">
                <a:solidFill>
                  <a:srgbClr val="00B050"/>
                </a:solidFill>
              </a:rPr>
              <a:t> </a:t>
            </a:r>
            <a:r>
              <a:rPr lang="fr-FR" sz="2800" b="0" dirty="0" err="1" smtClean="0">
                <a:solidFill>
                  <a:srgbClr val="00B050"/>
                </a:solidFill>
              </a:rPr>
              <a:t>could</a:t>
            </a:r>
            <a:r>
              <a:rPr lang="fr-FR" sz="2800" b="0" dirty="0" smtClean="0">
                <a:solidFill>
                  <a:srgbClr val="00B050"/>
                </a:solidFill>
              </a:rPr>
              <a:t> </a:t>
            </a:r>
            <a:r>
              <a:rPr lang="fr-FR" sz="2800" b="0" dirty="0" err="1" smtClean="0">
                <a:solidFill>
                  <a:srgbClr val="00B050"/>
                </a:solidFill>
              </a:rPr>
              <a:t>benefit</a:t>
            </a:r>
            <a:r>
              <a:rPr lang="fr-FR" sz="2800" b="0" dirty="0" smtClean="0">
                <a:solidFill>
                  <a:srgbClr val="00B050"/>
                </a:solidFill>
              </a:rPr>
              <a:t> the </a:t>
            </a:r>
            <a:br>
              <a:rPr lang="fr-FR" sz="2800" b="0" dirty="0" smtClean="0">
                <a:solidFill>
                  <a:srgbClr val="00B050"/>
                </a:solidFill>
              </a:rPr>
            </a:br>
            <a:r>
              <a:rPr lang="fr-FR" sz="2800" b="0" dirty="0" smtClean="0">
                <a:solidFill>
                  <a:srgbClr val="00B050"/>
                </a:solidFill>
              </a:rPr>
              <a:t>EU </a:t>
            </a:r>
            <a:r>
              <a:rPr lang="fr-FR" sz="2800" b="0" dirty="0" err="1" smtClean="0">
                <a:solidFill>
                  <a:srgbClr val="00B050"/>
                </a:solidFill>
              </a:rPr>
              <a:t>Bioeconomy</a:t>
            </a:r>
            <a:r>
              <a:rPr lang="fr-FR" sz="2800" b="0" dirty="0" smtClean="0">
                <a:solidFill>
                  <a:srgbClr val="00B050"/>
                </a:solidFill>
              </a:rPr>
              <a:t> over the </a:t>
            </a:r>
            <a:r>
              <a:rPr lang="fr-FR" sz="2800" b="0" dirty="0" err="1" smtClean="0">
                <a:solidFill>
                  <a:srgbClr val="00B050"/>
                </a:solidFill>
              </a:rPr>
              <a:t>next</a:t>
            </a:r>
            <a:r>
              <a:rPr lang="fr-FR" sz="2800" b="0" dirty="0" smtClean="0">
                <a:solidFill>
                  <a:srgbClr val="00B050"/>
                </a:solidFill>
              </a:rPr>
              <a:t> </a:t>
            </a:r>
            <a:r>
              <a:rPr lang="fr-FR" sz="2800" b="0" dirty="0" err="1" smtClean="0">
                <a:solidFill>
                  <a:srgbClr val="00B050"/>
                </a:solidFill>
              </a:rPr>
              <a:t>decade</a:t>
            </a:r>
            <a:r>
              <a:rPr lang="fr-FR" sz="2800" b="0" dirty="0" smtClean="0">
                <a:solidFill>
                  <a:srgbClr val="00B050"/>
                </a:solidFill>
              </a:rPr>
              <a:t>…..</a:t>
            </a:r>
            <a:endParaRPr lang="fr-FR" sz="2800" b="0" dirty="0">
              <a:solidFill>
                <a:srgbClr val="00B050"/>
              </a:solidFill>
            </a:endParaRPr>
          </a:p>
        </p:txBody>
      </p:sp>
      <p:sp>
        <p:nvSpPr>
          <p:cNvPr id="4" name="Espace réservé de la date 3"/>
          <p:cNvSpPr>
            <a:spLocks noGrp="1"/>
          </p:cNvSpPr>
          <p:nvPr>
            <p:ph type="dt" sz="half" idx="14"/>
          </p:nvPr>
        </p:nvSpPr>
        <p:spPr/>
        <p:txBody>
          <a:bodyPr/>
          <a:lstStyle/>
          <a:p>
            <a:fld id="{BECA2720-7D44-E44C-9E27-BCFF559B9905}" type="datetime3">
              <a:rPr lang="fr-BE" smtClean="0"/>
              <a:pPr/>
              <a:t>5.06.19</a:t>
            </a:fld>
            <a:endParaRPr lang="fr-FR" dirty="0"/>
          </a:p>
        </p:txBody>
      </p:sp>
      <p:sp>
        <p:nvSpPr>
          <p:cNvPr id="8" name="Rectangle 7"/>
          <p:cNvSpPr/>
          <p:nvPr/>
        </p:nvSpPr>
        <p:spPr>
          <a:xfrm>
            <a:off x="417778" y="1852630"/>
            <a:ext cx="914400"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4"/>
          <p:cNvSpPr>
            <a:spLocks noGrp="1"/>
          </p:cNvSpPr>
          <p:nvPr>
            <p:ph type="body" sz="quarter" idx="12"/>
          </p:nvPr>
        </p:nvSpPr>
        <p:spPr>
          <a:xfrm>
            <a:off x="159658" y="1718958"/>
            <a:ext cx="4426856" cy="4217385"/>
          </a:xfrm>
        </p:spPr>
        <p:txBody>
          <a:bodyPr>
            <a:normAutofit lnSpcReduction="10000"/>
          </a:bodyPr>
          <a:lstStyle/>
          <a:p>
            <a:pPr>
              <a:buFont typeface="Wingdings" panose="05000000000000000000" pitchFamily="2" charset="2"/>
              <a:buChar char="Ø"/>
            </a:pPr>
            <a:r>
              <a:rPr lang="en-GB" sz="1900" dirty="0" smtClean="0"/>
              <a:t> Biomaterials and Biopolymers</a:t>
            </a:r>
          </a:p>
          <a:p>
            <a:pPr>
              <a:buFont typeface="Wingdings" panose="05000000000000000000" pitchFamily="2" charset="2"/>
              <a:buChar char="Ø"/>
            </a:pPr>
            <a:r>
              <a:rPr lang="en-GB" sz="1900" dirty="0" smtClean="0"/>
              <a:t> The Circular Economy in the Bioeconomy</a:t>
            </a:r>
          </a:p>
          <a:p>
            <a:pPr>
              <a:buFont typeface="Wingdings" panose="05000000000000000000" pitchFamily="2" charset="2"/>
              <a:buChar char="Ø"/>
            </a:pPr>
            <a:r>
              <a:rPr lang="en-GB" sz="1900" dirty="0" smtClean="0"/>
              <a:t> Bio-based  Feedstocks</a:t>
            </a:r>
          </a:p>
          <a:p>
            <a:pPr>
              <a:buFont typeface="Wingdings" panose="05000000000000000000" pitchFamily="2" charset="2"/>
              <a:buChar char="Ø"/>
            </a:pPr>
            <a:r>
              <a:rPr lang="en-GB" sz="1900" dirty="0" smtClean="0"/>
              <a:t>“Industry 4.0” for Stratified Medicine Production</a:t>
            </a:r>
          </a:p>
          <a:p>
            <a:pPr>
              <a:buFont typeface="Wingdings" panose="05000000000000000000" pitchFamily="2" charset="2"/>
              <a:buChar char="Ø"/>
            </a:pPr>
            <a:r>
              <a:rPr lang="en-GB" sz="1900" dirty="0" smtClean="0"/>
              <a:t> Bio-informatics and Data Analytics in  Manufacture</a:t>
            </a:r>
          </a:p>
          <a:p>
            <a:pPr>
              <a:buFont typeface="Wingdings" panose="05000000000000000000" pitchFamily="2" charset="2"/>
              <a:buChar char="Ø"/>
            </a:pPr>
            <a:r>
              <a:rPr lang="en-GB" sz="1900" dirty="0"/>
              <a:t> </a:t>
            </a:r>
            <a:r>
              <a:rPr lang="en-GB" sz="1900" dirty="0" smtClean="0"/>
              <a:t>New </a:t>
            </a:r>
            <a:r>
              <a:rPr lang="en-GB" sz="1900" dirty="0"/>
              <a:t>M</a:t>
            </a:r>
            <a:r>
              <a:rPr lang="en-GB" sz="1900" dirty="0" smtClean="0"/>
              <a:t>etrology Requirements</a:t>
            </a:r>
          </a:p>
          <a:p>
            <a:pPr>
              <a:buFont typeface="Wingdings" panose="05000000000000000000" pitchFamily="2" charset="2"/>
              <a:buChar char="Ø"/>
            </a:pPr>
            <a:r>
              <a:rPr lang="en-GB" sz="1900" dirty="0" smtClean="0"/>
              <a:t> Soft Sensor Technology</a:t>
            </a:r>
            <a:endParaRPr lang="en-GB" sz="1900" dirty="0"/>
          </a:p>
          <a:p>
            <a:pPr>
              <a:buFont typeface="Wingdings" panose="05000000000000000000" pitchFamily="2" charset="2"/>
              <a:buChar char="Ø"/>
            </a:pPr>
            <a:r>
              <a:rPr lang="en-GB" sz="1900" dirty="0" smtClean="0"/>
              <a:t> Novel </a:t>
            </a:r>
            <a:r>
              <a:rPr lang="en-GB" sz="1900" dirty="0"/>
              <a:t>Biologics </a:t>
            </a:r>
            <a:r>
              <a:rPr lang="en-GB" sz="1900" dirty="0" smtClean="0"/>
              <a:t>for Medical care and Wellbeing</a:t>
            </a:r>
            <a:endParaRPr lang="en-GB" sz="1900" dirty="0"/>
          </a:p>
          <a:p>
            <a:pPr>
              <a:buFont typeface="Wingdings" panose="05000000000000000000" pitchFamily="2" charset="2"/>
              <a:buChar char="Ø"/>
            </a:pPr>
            <a:endParaRPr lang="en-GB" sz="1900" dirty="0"/>
          </a:p>
        </p:txBody>
      </p:sp>
      <p:sp>
        <p:nvSpPr>
          <p:cNvPr id="12" name="Text Placeholder 4"/>
          <p:cNvSpPr>
            <a:spLocks noGrp="1"/>
          </p:cNvSpPr>
          <p:nvPr>
            <p:ph type="body" sz="quarter" idx="12"/>
          </p:nvPr>
        </p:nvSpPr>
        <p:spPr>
          <a:xfrm>
            <a:off x="4758122" y="1718957"/>
            <a:ext cx="4197192" cy="4028699"/>
          </a:xfrm>
        </p:spPr>
        <p:txBody>
          <a:bodyPr>
            <a:normAutofit lnSpcReduction="10000"/>
          </a:bodyPr>
          <a:lstStyle/>
          <a:p>
            <a:pPr>
              <a:buFont typeface="Wingdings" panose="05000000000000000000" pitchFamily="2" charset="2"/>
              <a:buChar char="Ø"/>
            </a:pPr>
            <a:r>
              <a:rPr lang="en-GB" sz="1900" dirty="0" smtClean="0"/>
              <a:t>Novel Vaccine Technology</a:t>
            </a:r>
          </a:p>
          <a:p>
            <a:pPr>
              <a:buFont typeface="Wingdings" panose="05000000000000000000" pitchFamily="2" charset="2"/>
              <a:buChar char="Ø"/>
            </a:pPr>
            <a:r>
              <a:rPr lang="en-GB" sz="1900" dirty="0" smtClean="0"/>
              <a:t>Human Skin and Gut Microbiome</a:t>
            </a:r>
          </a:p>
          <a:p>
            <a:pPr>
              <a:buFont typeface="Wingdings" panose="05000000000000000000" pitchFamily="2" charset="2"/>
              <a:buChar char="Ø"/>
            </a:pPr>
            <a:r>
              <a:rPr lang="en-GB" sz="1900" dirty="0" smtClean="0"/>
              <a:t>Sustainable Food </a:t>
            </a:r>
            <a:r>
              <a:rPr lang="en-GB" sz="1900" dirty="0"/>
              <a:t>P</a:t>
            </a:r>
            <a:r>
              <a:rPr lang="en-GB" sz="1900" dirty="0" smtClean="0"/>
              <a:t>ackaging</a:t>
            </a:r>
          </a:p>
          <a:p>
            <a:pPr>
              <a:buFont typeface="Wingdings" panose="05000000000000000000" pitchFamily="2" charset="2"/>
              <a:buChar char="Ø"/>
            </a:pPr>
            <a:r>
              <a:rPr lang="en-GB" sz="1900" dirty="0" smtClean="0"/>
              <a:t>Healthy Eating, Foods and Prebiotics</a:t>
            </a:r>
          </a:p>
          <a:p>
            <a:pPr>
              <a:buFont typeface="Wingdings" panose="05000000000000000000" pitchFamily="2" charset="2"/>
              <a:buChar char="Ø"/>
            </a:pPr>
            <a:r>
              <a:rPr lang="en-GB" sz="1900" dirty="0" smtClean="0"/>
              <a:t>Soil Remediation, Engineering and Metagenomics</a:t>
            </a:r>
          </a:p>
          <a:p>
            <a:pPr>
              <a:buFont typeface="Wingdings" panose="05000000000000000000" pitchFamily="2" charset="2"/>
              <a:buChar char="Ø"/>
            </a:pPr>
            <a:r>
              <a:rPr lang="en-GB" sz="1900" dirty="0" smtClean="0"/>
              <a:t>Harvesting Sustainably Novel Biomolecules from the Sea</a:t>
            </a:r>
          </a:p>
          <a:p>
            <a:pPr>
              <a:buFont typeface="Wingdings" panose="05000000000000000000" pitchFamily="2" charset="2"/>
              <a:buChar char="Ø"/>
            </a:pPr>
            <a:r>
              <a:rPr lang="en-GB" sz="1900" dirty="0" smtClean="0"/>
              <a:t>Synthetic Biology and the Biocatalysis/</a:t>
            </a:r>
            <a:r>
              <a:rPr lang="en-GB" sz="1900" dirty="0" err="1" smtClean="0"/>
              <a:t>Chemocatalysis</a:t>
            </a:r>
            <a:r>
              <a:rPr lang="en-GB" sz="1900" dirty="0" smtClean="0"/>
              <a:t> Interface</a:t>
            </a:r>
          </a:p>
          <a:p>
            <a:pPr marL="0" indent="0">
              <a:buNone/>
            </a:pPr>
            <a:endParaRPr lang="en-GB" sz="1900" dirty="0" smtClean="0"/>
          </a:p>
          <a:p>
            <a:pPr>
              <a:buFont typeface="Wingdings" panose="05000000000000000000" pitchFamily="2" charset="2"/>
              <a:buChar char="Ø"/>
            </a:pPr>
            <a:endParaRPr lang="en-GB" sz="1900" dirty="0"/>
          </a:p>
        </p:txBody>
      </p:sp>
      <p:sp>
        <p:nvSpPr>
          <p:cNvPr id="14" name="Espace réservé du pied de page 4"/>
          <p:cNvSpPr>
            <a:spLocks noGrp="1"/>
          </p:cNvSpPr>
          <p:nvPr>
            <p:ph type="ftr" sz="quarter" idx="12"/>
          </p:nvPr>
        </p:nvSpPr>
        <p:spPr>
          <a:xfrm>
            <a:off x="417778" y="6155341"/>
            <a:ext cx="3086100" cy="365125"/>
          </a:xfrm>
        </p:spPr>
        <p:txBody>
          <a:bodyPr>
            <a:normAutofit/>
          </a:bodyPr>
          <a:lstStyle/>
          <a:p>
            <a:pPr marL="0" indent="0">
              <a:buNone/>
            </a:pPr>
            <a:r>
              <a:rPr lang="fr-FR" sz="800" b="1" dirty="0" smtClean="0">
                <a:solidFill>
                  <a:schemeClr val="tx1"/>
                </a:solidFill>
                <a:latin typeface="Montserrat Semi" charset="0"/>
              </a:rPr>
              <a:t>Bioeconomy for Glycoscience</a:t>
            </a:r>
            <a:endParaRPr lang="fr-FR" sz="800" dirty="0"/>
          </a:p>
        </p:txBody>
      </p:sp>
    </p:spTree>
    <p:extLst>
      <p:ext uri="{BB962C8B-B14F-4D97-AF65-F5344CB8AC3E}">
        <p14:creationId xmlns:p14="http://schemas.microsoft.com/office/powerpoint/2010/main" val="279076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54672" y="326012"/>
            <a:ext cx="8204966" cy="663983"/>
          </a:xfrm>
        </p:spPr>
        <p:txBody>
          <a:bodyPr>
            <a:normAutofit fontScale="90000"/>
          </a:bodyPr>
          <a:lstStyle/>
          <a:p>
            <a:r>
              <a:rPr lang="fr-FR" sz="2800" b="0" dirty="0" err="1" smtClean="0">
                <a:solidFill>
                  <a:srgbClr val="00B050"/>
                </a:solidFill>
              </a:rPr>
              <a:t>Glycoscience</a:t>
            </a:r>
            <a:r>
              <a:rPr lang="fr-FR" sz="2800" b="0" dirty="0" smtClean="0">
                <a:solidFill>
                  <a:srgbClr val="00B050"/>
                </a:solidFill>
              </a:rPr>
              <a:t> </a:t>
            </a:r>
            <a:r>
              <a:rPr lang="fr-FR" sz="2800" b="0" dirty="0" err="1" smtClean="0">
                <a:solidFill>
                  <a:srgbClr val="00B050"/>
                </a:solidFill>
              </a:rPr>
              <a:t>research</a:t>
            </a:r>
            <a:r>
              <a:rPr lang="fr-FR" sz="2800" b="0" dirty="0" smtClean="0">
                <a:solidFill>
                  <a:srgbClr val="00B050"/>
                </a:solidFill>
              </a:rPr>
              <a:t>: how do </a:t>
            </a:r>
            <a:r>
              <a:rPr lang="fr-FR" sz="2800" b="0" dirty="0" err="1" smtClean="0">
                <a:solidFill>
                  <a:srgbClr val="00B050"/>
                </a:solidFill>
              </a:rPr>
              <a:t>we</a:t>
            </a:r>
            <a:r>
              <a:rPr lang="fr-FR" sz="2800" b="0" dirty="0" smtClean="0">
                <a:solidFill>
                  <a:srgbClr val="00B050"/>
                </a:solidFill>
              </a:rPr>
              <a:t> </a:t>
            </a:r>
            <a:r>
              <a:rPr lang="fr-FR" sz="2800" b="0" dirty="0" err="1" smtClean="0">
                <a:solidFill>
                  <a:srgbClr val="00B050"/>
                </a:solidFill>
              </a:rPr>
              <a:t>obtain</a:t>
            </a:r>
            <a:r>
              <a:rPr lang="fr-FR" sz="2800" b="0" dirty="0" smtClean="0">
                <a:solidFill>
                  <a:srgbClr val="00B050"/>
                </a:solidFill>
              </a:rPr>
              <a:t> the </a:t>
            </a:r>
            <a:br>
              <a:rPr lang="fr-FR" sz="2800" b="0" dirty="0" smtClean="0">
                <a:solidFill>
                  <a:srgbClr val="00B050"/>
                </a:solidFill>
              </a:rPr>
            </a:br>
            <a:r>
              <a:rPr lang="fr-FR" sz="2800" b="0" dirty="0" err="1" smtClean="0">
                <a:solidFill>
                  <a:srgbClr val="00B050"/>
                </a:solidFill>
              </a:rPr>
              <a:t>funding</a:t>
            </a:r>
            <a:r>
              <a:rPr lang="fr-FR" sz="2800" b="0" dirty="0" smtClean="0">
                <a:solidFill>
                  <a:srgbClr val="00B050"/>
                </a:solidFill>
              </a:rPr>
              <a:t> </a:t>
            </a:r>
            <a:r>
              <a:rPr lang="fr-FR" sz="2800" b="0" dirty="0" err="1" smtClean="0">
                <a:solidFill>
                  <a:srgbClr val="00B050"/>
                </a:solidFill>
              </a:rPr>
              <a:t>required</a:t>
            </a:r>
            <a:r>
              <a:rPr lang="fr-FR" sz="2800" b="0" dirty="0" smtClean="0">
                <a:solidFill>
                  <a:srgbClr val="00B050"/>
                </a:solidFill>
              </a:rPr>
              <a:t> </a:t>
            </a:r>
            <a:r>
              <a:rPr lang="fr-FR" sz="2800" b="0" dirty="0" err="1" smtClean="0">
                <a:solidFill>
                  <a:srgbClr val="00B050"/>
                </a:solidFill>
              </a:rPr>
              <a:t>within</a:t>
            </a:r>
            <a:r>
              <a:rPr lang="fr-FR" sz="2800" b="0" dirty="0" smtClean="0">
                <a:solidFill>
                  <a:srgbClr val="00B050"/>
                </a:solidFill>
              </a:rPr>
              <a:t> the EU </a:t>
            </a:r>
            <a:r>
              <a:rPr lang="fr-FR" sz="2800" b="0" dirty="0" err="1" smtClean="0">
                <a:solidFill>
                  <a:srgbClr val="00B050"/>
                </a:solidFill>
              </a:rPr>
              <a:t>Bioeconomy</a:t>
            </a:r>
            <a:r>
              <a:rPr lang="fr-FR" sz="2800" b="0" dirty="0" smtClean="0">
                <a:solidFill>
                  <a:srgbClr val="00B050"/>
                </a:solidFill>
              </a:rPr>
              <a:t>?</a:t>
            </a:r>
            <a:endParaRPr lang="fr-FR" sz="2800" b="0" dirty="0">
              <a:solidFill>
                <a:srgbClr val="00B050"/>
              </a:solidFill>
            </a:endParaRPr>
          </a:p>
        </p:txBody>
      </p:sp>
      <p:sp>
        <p:nvSpPr>
          <p:cNvPr id="4" name="Espace réservé de la date 3"/>
          <p:cNvSpPr>
            <a:spLocks noGrp="1"/>
          </p:cNvSpPr>
          <p:nvPr>
            <p:ph type="dt" sz="half" idx="14"/>
          </p:nvPr>
        </p:nvSpPr>
        <p:spPr/>
        <p:txBody>
          <a:bodyPr/>
          <a:lstStyle/>
          <a:p>
            <a:fld id="{BECA2720-7D44-E44C-9E27-BCFF559B9905}" type="datetime3">
              <a:rPr lang="fr-BE" smtClean="0"/>
              <a:pPr/>
              <a:t>5.06.19</a:t>
            </a:fld>
            <a:endParaRPr lang="fr-FR" dirty="0"/>
          </a:p>
        </p:txBody>
      </p:sp>
      <p:sp>
        <p:nvSpPr>
          <p:cNvPr id="8" name="Rectangle 7"/>
          <p:cNvSpPr/>
          <p:nvPr/>
        </p:nvSpPr>
        <p:spPr>
          <a:xfrm>
            <a:off x="417778" y="1852630"/>
            <a:ext cx="914400"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4"/>
          <p:cNvSpPr>
            <a:spLocks noGrp="1"/>
          </p:cNvSpPr>
          <p:nvPr>
            <p:ph type="body" sz="quarter" idx="12"/>
          </p:nvPr>
        </p:nvSpPr>
        <p:spPr>
          <a:xfrm>
            <a:off x="573734" y="3132819"/>
            <a:ext cx="3990865" cy="3725181"/>
          </a:xfrm>
        </p:spPr>
        <p:txBody>
          <a:bodyPr>
            <a:normAutofit/>
          </a:bodyPr>
          <a:lstStyle/>
          <a:p>
            <a:pPr>
              <a:buFont typeface="Wingdings" panose="05000000000000000000" pitchFamily="2" charset="2"/>
              <a:buChar char="Ø"/>
            </a:pPr>
            <a:r>
              <a:rPr lang="en-GB" sz="2000" dirty="0" smtClean="0"/>
              <a:t>Biomaterials and Biopolymers</a:t>
            </a:r>
          </a:p>
          <a:p>
            <a:pPr>
              <a:buFont typeface="Wingdings" panose="05000000000000000000" pitchFamily="2" charset="2"/>
              <a:buChar char="Ø"/>
            </a:pPr>
            <a:r>
              <a:rPr lang="en-GB" sz="2000" dirty="0" smtClean="0"/>
              <a:t>The Circular Economy</a:t>
            </a:r>
          </a:p>
          <a:p>
            <a:pPr>
              <a:buFont typeface="Wingdings" panose="05000000000000000000" pitchFamily="2" charset="2"/>
              <a:buChar char="Ø"/>
            </a:pPr>
            <a:r>
              <a:rPr lang="en-GB" sz="2000" dirty="0" smtClean="0"/>
              <a:t>Bio-based Chemicals and  Feedstocks</a:t>
            </a:r>
          </a:p>
          <a:p>
            <a:pPr>
              <a:buFont typeface="Wingdings" panose="05000000000000000000" pitchFamily="2" charset="2"/>
              <a:buChar char="Ø"/>
            </a:pPr>
            <a:r>
              <a:rPr lang="en-GB" sz="2000" dirty="0" smtClean="0"/>
              <a:t>The Digital Economy </a:t>
            </a:r>
          </a:p>
          <a:p>
            <a:pPr>
              <a:buFont typeface="Wingdings" panose="05000000000000000000" pitchFamily="2" charset="2"/>
              <a:buChar char="Ø"/>
            </a:pPr>
            <a:r>
              <a:rPr lang="en-GB" sz="2000" dirty="0" smtClean="0"/>
              <a:t>New </a:t>
            </a:r>
            <a:r>
              <a:rPr lang="en-GB" sz="2000" dirty="0"/>
              <a:t>M</a:t>
            </a:r>
            <a:r>
              <a:rPr lang="en-GB" sz="2000" dirty="0" smtClean="0"/>
              <a:t>etrology Requirements in Diagnosis and Manufacture</a:t>
            </a:r>
            <a:endParaRPr lang="en-GB" sz="2000" dirty="0"/>
          </a:p>
        </p:txBody>
      </p:sp>
      <p:sp>
        <p:nvSpPr>
          <p:cNvPr id="12" name="Text Placeholder 4"/>
          <p:cNvSpPr>
            <a:spLocks noGrp="1"/>
          </p:cNvSpPr>
          <p:nvPr>
            <p:ph type="body" sz="quarter" idx="12"/>
          </p:nvPr>
        </p:nvSpPr>
        <p:spPr>
          <a:xfrm>
            <a:off x="4758122" y="3132817"/>
            <a:ext cx="3990865" cy="3565526"/>
          </a:xfrm>
        </p:spPr>
        <p:txBody>
          <a:bodyPr>
            <a:normAutofit/>
          </a:bodyPr>
          <a:lstStyle/>
          <a:p>
            <a:pPr>
              <a:buFont typeface="Wingdings" panose="05000000000000000000" pitchFamily="2" charset="2"/>
              <a:buChar char="Ø"/>
            </a:pPr>
            <a:r>
              <a:rPr lang="en-GB" sz="2000" dirty="0" smtClean="0"/>
              <a:t>The Human Skin and Gut Microbiome</a:t>
            </a:r>
          </a:p>
          <a:p>
            <a:pPr>
              <a:buFont typeface="Wingdings" panose="05000000000000000000" pitchFamily="2" charset="2"/>
              <a:buChar char="Ø"/>
            </a:pPr>
            <a:r>
              <a:rPr lang="en-GB" sz="2000" dirty="0" smtClean="0"/>
              <a:t>Sustainable Food </a:t>
            </a:r>
            <a:r>
              <a:rPr lang="en-GB" sz="2000" dirty="0"/>
              <a:t>P</a:t>
            </a:r>
            <a:r>
              <a:rPr lang="en-GB" sz="2000" dirty="0" smtClean="0"/>
              <a:t>ackaging</a:t>
            </a:r>
          </a:p>
          <a:p>
            <a:pPr>
              <a:buFont typeface="Wingdings" panose="05000000000000000000" pitchFamily="2" charset="2"/>
              <a:buChar char="Ø"/>
            </a:pPr>
            <a:r>
              <a:rPr lang="en-GB" sz="2000" dirty="0" smtClean="0"/>
              <a:t>Healthy Eating, Foods and Prebiotics</a:t>
            </a:r>
          </a:p>
          <a:p>
            <a:pPr>
              <a:buFont typeface="Wingdings" panose="05000000000000000000" pitchFamily="2" charset="2"/>
              <a:buChar char="Ø"/>
            </a:pPr>
            <a:r>
              <a:rPr lang="en-GB" sz="2000" dirty="0" smtClean="0"/>
              <a:t>Soil Remediation, Engineering and Metagenomics</a:t>
            </a:r>
          </a:p>
          <a:p>
            <a:pPr>
              <a:buFont typeface="Wingdings" panose="05000000000000000000" pitchFamily="2" charset="2"/>
              <a:buChar char="Ø"/>
            </a:pPr>
            <a:r>
              <a:rPr lang="en-GB" sz="2000" dirty="0" smtClean="0"/>
              <a:t>Synthetic Biology and Biocatalysis</a:t>
            </a:r>
          </a:p>
          <a:p>
            <a:pPr marL="0" indent="0">
              <a:buNone/>
            </a:pPr>
            <a:endParaRPr lang="en-GB" sz="2000" dirty="0" smtClean="0"/>
          </a:p>
          <a:p>
            <a:pPr>
              <a:buFont typeface="Wingdings" panose="05000000000000000000" pitchFamily="2" charset="2"/>
              <a:buChar char="Ø"/>
            </a:pPr>
            <a:endParaRPr lang="en-GB" sz="2000" dirty="0"/>
          </a:p>
        </p:txBody>
      </p:sp>
      <p:sp>
        <p:nvSpPr>
          <p:cNvPr id="7" name="Espace réservé du texte 6"/>
          <p:cNvSpPr>
            <a:spLocks noGrp="1"/>
          </p:cNvSpPr>
          <p:nvPr>
            <p:ph type="body" sz="quarter" idx="17"/>
          </p:nvPr>
        </p:nvSpPr>
        <p:spPr>
          <a:xfrm>
            <a:off x="417779" y="1099108"/>
            <a:ext cx="8182476" cy="1213654"/>
          </a:xfrm>
        </p:spPr>
        <p:txBody>
          <a:bodyPr/>
          <a:lstStyle/>
          <a:p>
            <a:pPr marL="0" indent="0">
              <a:buNone/>
            </a:pPr>
            <a:r>
              <a:rPr lang="en-US" sz="2000" dirty="0" err="1" smtClean="0">
                <a:solidFill>
                  <a:srgbClr val="FFFF00"/>
                </a:solidFill>
                <a:effectLst>
                  <a:outerShdw blurRad="38100" dist="38100" dir="2700000" algn="tl">
                    <a:srgbClr val="000000">
                      <a:alpha val="43137"/>
                    </a:srgbClr>
                  </a:outerShdw>
                </a:effectLst>
              </a:rPr>
              <a:t>SusChem</a:t>
            </a:r>
            <a:r>
              <a:rPr lang="en-US" sz="2000" dirty="0" smtClean="0">
                <a:solidFill>
                  <a:srgbClr val="FFFF00"/>
                </a:solidFill>
                <a:effectLst>
                  <a:outerShdw blurRad="38100" dist="38100" dir="2700000" algn="tl">
                    <a:srgbClr val="000000">
                      <a:alpha val="43137"/>
                    </a:srgbClr>
                  </a:outerShdw>
                </a:effectLst>
              </a:rPr>
              <a:t> is therefore preparing a new Strategic Innovation and Research Agenda as a bid to the Commission with an increased emphasis on the Bioeconomy in Health, Food and Agriculture in particular….</a:t>
            </a:r>
          </a:p>
        </p:txBody>
      </p:sp>
      <p:sp>
        <p:nvSpPr>
          <p:cNvPr id="14" name="Espace réservé du pied de page 4"/>
          <p:cNvSpPr>
            <a:spLocks noGrp="1"/>
          </p:cNvSpPr>
          <p:nvPr>
            <p:ph type="ftr" sz="quarter" idx="12"/>
          </p:nvPr>
        </p:nvSpPr>
        <p:spPr>
          <a:xfrm>
            <a:off x="417778" y="6155341"/>
            <a:ext cx="3086100" cy="365125"/>
          </a:xfrm>
        </p:spPr>
        <p:txBody>
          <a:bodyPr>
            <a:normAutofit/>
          </a:bodyPr>
          <a:lstStyle/>
          <a:p>
            <a:pPr marL="0" indent="0">
              <a:buNone/>
            </a:pPr>
            <a:r>
              <a:rPr lang="fr-FR" sz="800" b="1" dirty="0" smtClean="0">
                <a:solidFill>
                  <a:schemeClr val="tx1"/>
                </a:solidFill>
                <a:latin typeface="Montserrat Semi" charset="0"/>
              </a:rPr>
              <a:t>Bioeconomy for Glycoscience</a:t>
            </a:r>
            <a:endParaRPr lang="fr-FR" sz="800" dirty="0"/>
          </a:p>
        </p:txBody>
      </p:sp>
      <p:sp>
        <p:nvSpPr>
          <p:cNvPr id="3" name="TextBox 2"/>
          <p:cNvSpPr txBox="1"/>
          <p:nvPr/>
        </p:nvSpPr>
        <p:spPr>
          <a:xfrm>
            <a:off x="417779" y="2030746"/>
            <a:ext cx="914400" cy="914400"/>
          </a:xfrm>
          <a:prstGeom prst="rect">
            <a:avLst/>
          </a:prstGeom>
        </p:spPr>
        <p:txBody>
          <a:bodyPr vert="horz" wrap="none" lIns="91440" tIns="45720" rIns="91440" bIns="45720" rtlCol="0" anchor="b">
            <a:normAutofit/>
          </a:bodyPr>
          <a:lstStyle/>
          <a:p>
            <a:r>
              <a:rPr lang="en-GB" sz="2400" dirty="0" smtClean="0"/>
              <a:t>Currently considering advocacy in the following areas relevant to us:</a:t>
            </a:r>
          </a:p>
        </p:txBody>
      </p:sp>
    </p:spTree>
    <p:extLst>
      <p:ext uri="{BB962C8B-B14F-4D97-AF65-F5344CB8AC3E}">
        <p14:creationId xmlns:p14="http://schemas.microsoft.com/office/powerpoint/2010/main" val="322527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5"/>
          </p:nvPr>
        </p:nvSpPr>
        <p:spPr/>
        <p:txBody>
          <a:bodyPr/>
          <a:lstStyle/>
          <a:p>
            <a:fld id="{F7E966AA-C332-4DD5-BD35-C3D1FB69BFF2}" type="datetime1">
              <a:rPr lang="en-GB" smtClean="0"/>
              <a:t>05/06/2019</a:t>
            </a:fld>
            <a:endParaRPr lang="fr-FR" dirty="0"/>
          </a:p>
        </p:txBody>
      </p:sp>
      <p:sp>
        <p:nvSpPr>
          <p:cNvPr id="5" name="Espace réservé du pied de page 4"/>
          <p:cNvSpPr>
            <a:spLocks noGrp="1"/>
          </p:cNvSpPr>
          <p:nvPr>
            <p:ph type="ftr" sz="quarter" idx="16"/>
          </p:nvPr>
        </p:nvSpPr>
        <p:spPr/>
        <p:txBody>
          <a:bodyPr/>
          <a:lstStyle/>
          <a:p>
            <a:r>
              <a:rPr lang="fr-FR" b="1" dirty="0" err="1" smtClean="0">
                <a:solidFill>
                  <a:schemeClr val="tx1"/>
                </a:solidFill>
                <a:latin typeface="Montserrat Semi" charset="0"/>
                <a:ea typeface="Montserrat Semi" charset="0"/>
                <a:cs typeface="Montserrat Semi" charset="0"/>
              </a:rPr>
              <a:t>Bioeconomy</a:t>
            </a:r>
            <a:r>
              <a:rPr lang="fr-FR" b="1" dirty="0" smtClean="0">
                <a:solidFill>
                  <a:schemeClr val="tx1"/>
                </a:solidFill>
                <a:latin typeface="Montserrat Semi" charset="0"/>
                <a:ea typeface="Montserrat Semi" charset="0"/>
                <a:cs typeface="Montserrat Semi" charset="0"/>
              </a:rPr>
              <a:t> for </a:t>
            </a:r>
            <a:r>
              <a:rPr lang="fr-FR" b="1" dirty="0" err="1" smtClean="0">
                <a:solidFill>
                  <a:schemeClr val="tx1"/>
                </a:solidFill>
                <a:latin typeface="Montserrat Semi" charset="0"/>
                <a:ea typeface="Montserrat Semi" charset="0"/>
                <a:cs typeface="Montserrat Semi" charset="0"/>
              </a:rPr>
              <a:t>Glycoscience</a:t>
            </a:r>
            <a:endParaRPr lang="fr-FR" dirty="0"/>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10" y="2299754"/>
            <a:ext cx="8937938" cy="3655880"/>
          </a:xfrm>
          <a:prstGeom prst="rect">
            <a:avLst/>
          </a:prstGeom>
        </p:spPr>
      </p:pic>
      <p:sp>
        <p:nvSpPr>
          <p:cNvPr id="9" name="Titre 1"/>
          <p:cNvSpPr txBox="1">
            <a:spLocks/>
          </p:cNvSpPr>
          <p:nvPr/>
        </p:nvSpPr>
        <p:spPr>
          <a:xfrm>
            <a:off x="2154672" y="326012"/>
            <a:ext cx="8204966" cy="663983"/>
          </a:xfrm>
          <a:prstGeom prst="rect">
            <a:avLst/>
          </a:prstGeom>
        </p:spPr>
        <p:txBody>
          <a:bodyPr vert="horz" lIns="91440" tIns="45720" rIns="91440" bIns="45720" rtlCol="0" anchor="b">
            <a:normAutofit fontScale="90000" lnSpcReduction="20000"/>
          </a:bodyPr>
          <a:lstStyle>
            <a:lvl1pPr algn="l" defTabSz="914390" rtl="0" eaLnBrk="1" latinLnBrk="0" hangingPunct="1">
              <a:lnSpc>
                <a:spcPct val="90000"/>
              </a:lnSpc>
              <a:spcBef>
                <a:spcPct val="0"/>
              </a:spcBef>
              <a:buNone/>
              <a:defRPr sz="3600" b="1" i="0" kern="1200" baseline="0">
                <a:solidFill>
                  <a:schemeClr val="tx1"/>
                </a:solidFill>
                <a:latin typeface="Montserrat Semi" charset="0"/>
                <a:ea typeface="Montserrat Semi" charset="0"/>
                <a:cs typeface="Montserrat Semi" charset="0"/>
              </a:defRPr>
            </a:lvl1pPr>
          </a:lstStyle>
          <a:p>
            <a:r>
              <a:rPr lang="fr-FR" sz="2800" b="0" smtClean="0">
                <a:solidFill>
                  <a:srgbClr val="00B050"/>
                </a:solidFill>
              </a:rPr>
              <a:t>Glycoscience research: how do we obtain the </a:t>
            </a:r>
            <a:br>
              <a:rPr lang="fr-FR" sz="2800" b="0" smtClean="0">
                <a:solidFill>
                  <a:srgbClr val="00B050"/>
                </a:solidFill>
              </a:rPr>
            </a:br>
            <a:r>
              <a:rPr lang="fr-FR" sz="2800" b="0" smtClean="0">
                <a:solidFill>
                  <a:srgbClr val="00B050"/>
                </a:solidFill>
              </a:rPr>
              <a:t>funding required within the EU Bioeconomy?</a:t>
            </a:r>
            <a:endParaRPr lang="fr-FR" sz="2800" b="0" dirty="0">
              <a:solidFill>
                <a:srgbClr val="00B050"/>
              </a:solidFill>
            </a:endParaRPr>
          </a:p>
        </p:txBody>
      </p:sp>
      <p:sp>
        <p:nvSpPr>
          <p:cNvPr id="11" name="TextBox 10"/>
          <p:cNvSpPr txBox="1"/>
          <p:nvPr/>
        </p:nvSpPr>
        <p:spPr>
          <a:xfrm>
            <a:off x="145220" y="1179089"/>
            <a:ext cx="914400" cy="914400"/>
          </a:xfrm>
          <a:prstGeom prst="rect">
            <a:avLst/>
          </a:prstGeom>
        </p:spPr>
        <p:txBody>
          <a:bodyPr vert="horz" wrap="none" lIns="91440" tIns="45720" rIns="91440" bIns="45720" rtlCol="0" anchor="b">
            <a:noAutofit/>
          </a:bodyPr>
          <a:lstStyle/>
          <a:p>
            <a:r>
              <a:rPr lang="en-GB" sz="2400" b="1" dirty="0"/>
              <a:t>3</a:t>
            </a:r>
            <a:r>
              <a:rPr lang="en-GB" sz="2400" b="1" dirty="0" smtClean="0"/>
              <a:t>.2:  </a:t>
            </a:r>
            <a:r>
              <a:rPr lang="en-GB" sz="2000" dirty="0" smtClean="0"/>
              <a:t>We must identify with </a:t>
            </a:r>
            <a:r>
              <a:rPr lang="en-GB" sz="2000" dirty="0" smtClean="0">
                <a:solidFill>
                  <a:srgbClr val="FF0000"/>
                </a:solidFill>
              </a:rPr>
              <a:t>key targets laid down within Horizon Europe</a:t>
            </a:r>
            <a:r>
              <a:rPr lang="en-GB" sz="2000" dirty="0" smtClean="0"/>
              <a:t>, and show</a:t>
            </a:r>
          </a:p>
          <a:p>
            <a:r>
              <a:rPr lang="en-GB" sz="2000" dirty="0" smtClean="0"/>
              <a:t>how and why a substantial investment in glycoscience and glycotechnology will meet </a:t>
            </a:r>
          </a:p>
          <a:p>
            <a:r>
              <a:rPr lang="en-GB" sz="2000" dirty="0"/>
              <a:t>t</a:t>
            </a:r>
            <a:r>
              <a:rPr lang="en-GB" sz="2000" dirty="0" smtClean="0"/>
              <a:t>he specified targets….</a:t>
            </a:r>
            <a:endParaRPr lang="en-GB" sz="2000" b="1" dirty="0" smtClean="0">
              <a:solidFill>
                <a:srgbClr val="FF0000"/>
              </a:solidFill>
            </a:endParaRPr>
          </a:p>
        </p:txBody>
      </p:sp>
    </p:spTree>
    <p:extLst>
      <p:ext uri="{BB962C8B-B14F-4D97-AF65-F5344CB8AC3E}">
        <p14:creationId xmlns:p14="http://schemas.microsoft.com/office/powerpoint/2010/main" val="23846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6269" y="984176"/>
            <a:ext cx="8198406" cy="1325563"/>
          </a:xfrm>
        </p:spPr>
        <p:txBody>
          <a:bodyPr>
            <a:normAutofit fontScale="90000"/>
          </a:bodyPr>
          <a:lstStyle/>
          <a:p>
            <a:pPr algn="ctr"/>
            <a:r>
              <a:rPr lang="en-US" b="0" dirty="0" smtClean="0">
                <a:solidFill>
                  <a:srgbClr val="00B050"/>
                </a:solidFill>
              </a:rPr>
              <a:t>Main topics of the talk </a:t>
            </a:r>
            <a:br>
              <a:rPr lang="en-US" b="0" dirty="0" smtClean="0">
                <a:solidFill>
                  <a:srgbClr val="00B050"/>
                </a:solidFill>
              </a:rPr>
            </a:br>
            <a:r>
              <a:rPr lang="en-US" b="0" dirty="0">
                <a:solidFill>
                  <a:srgbClr val="00B050"/>
                </a:solidFill>
              </a:rPr>
              <a:t/>
            </a:r>
            <a:br>
              <a:rPr lang="en-US" b="0" dirty="0">
                <a:solidFill>
                  <a:srgbClr val="00B050"/>
                </a:solidFill>
              </a:rPr>
            </a:br>
            <a:r>
              <a:rPr lang="en-US" b="0" dirty="0" smtClean="0">
                <a:solidFill>
                  <a:srgbClr val="00B050"/>
                </a:solidFill>
              </a:rPr>
              <a:t/>
            </a:r>
            <a:br>
              <a:rPr lang="en-US" b="0" dirty="0" smtClean="0">
                <a:solidFill>
                  <a:srgbClr val="00B050"/>
                </a:solidFill>
              </a:rPr>
            </a:br>
            <a:endParaRPr lang="fr-FR" b="0" dirty="0">
              <a:solidFill>
                <a:srgbClr val="00B050"/>
              </a:solidFill>
            </a:endParaRPr>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u texte 2"/>
          <p:cNvSpPr>
            <a:spLocks noGrp="1"/>
          </p:cNvSpPr>
          <p:nvPr>
            <p:ph type="body" sz="quarter" idx="14"/>
          </p:nvPr>
        </p:nvSpPr>
        <p:spPr>
          <a:xfrm>
            <a:off x="406429" y="821723"/>
            <a:ext cx="8458245" cy="3380614"/>
          </a:xfrm>
        </p:spPr>
        <p:txBody>
          <a:bodyPr>
            <a:noAutofit/>
          </a:bodyPr>
          <a:lstStyle/>
          <a:p>
            <a:pPr marL="0" indent="0">
              <a:buNone/>
            </a:pPr>
            <a:r>
              <a:rPr lang="en-US" sz="2200" dirty="0" smtClean="0"/>
              <a:t> </a:t>
            </a:r>
          </a:p>
          <a:p>
            <a:pPr marL="457200" indent="-457200">
              <a:buFont typeface="+mj-lt"/>
              <a:buAutoNum type="arabicPeriod"/>
            </a:pPr>
            <a:r>
              <a:rPr lang="en-US" sz="2200" dirty="0" smtClean="0"/>
              <a:t>The role of ‘</a:t>
            </a:r>
            <a:r>
              <a:rPr lang="en-US" sz="2200" dirty="0" err="1" smtClean="0"/>
              <a:t>Bioeconomy</a:t>
            </a:r>
            <a:r>
              <a:rPr lang="en-US" sz="2200" dirty="0" smtClean="0"/>
              <a:t> Europe’ and the core concept of “Sustainable Growth”.</a:t>
            </a:r>
          </a:p>
          <a:p>
            <a:pPr marL="457200" indent="-457200">
              <a:buFont typeface="+mj-lt"/>
              <a:buAutoNum type="arabicPeriod"/>
            </a:pPr>
            <a:r>
              <a:rPr lang="en-US" sz="2200" dirty="0" smtClean="0"/>
              <a:t> What is “Innovating for Sustainable Growth”? – the </a:t>
            </a:r>
            <a:r>
              <a:rPr lang="en-US" sz="2200" dirty="0" smtClean="0"/>
              <a:t>concept </a:t>
            </a:r>
            <a:r>
              <a:rPr lang="en-US" sz="2200" dirty="0" smtClean="0"/>
              <a:t>explained.</a:t>
            </a:r>
          </a:p>
          <a:p>
            <a:pPr marL="457200" indent="-457200">
              <a:buFont typeface="+mj-lt"/>
              <a:buAutoNum type="arabicPeriod"/>
            </a:pPr>
            <a:r>
              <a:rPr lang="en-US" sz="2200" dirty="0"/>
              <a:t>G</a:t>
            </a:r>
            <a:r>
              <a:rPr lang="en-US" sz="2200" dirty="0" smtClean="0"/>
              <a:t>lycoscience and the glycotechnologies  are essential to deliver the Bioeconomy Europe vision – how do we obtain the funding required? – </a:t>
            </a:r>
            <a:r>
              <a:rPr lang="en-US" sz="2200" i="1" dirty="0" err="1" smtClean="0"/>
              <a:t>SusChem</a:t>
            </a:r>
            <a:r>
              <a:rPr lang="en-US" sz="2200" dirty="0" smtClean="0"/>
              <a:t> and </a:t>
            </a:r>
            <a:r>
              <a:rPr lang="en-US" sz="2200" i="1" dirty="0" smtClean="0"/>
              <a:t>Horizon </a:t>
            </a:r>
            <a:r>
              <a:rPr lang="en-US" sz="2200" i="1" dirty="0" smtClean="0"/>
              <a:t>Europe</a:t>
            </a:r>
            <a:r>
              <a:rPr lang="en-US" sz="2200" i="1" dirty="0" smtClean="0"/>
              <a:t>.</a:t>
            </a:r>
            <a:endParaRPr lang="en-US" sz="2200" i="1" dirty="0" smtClean="0"/>
          </a:p>
          <a:p>
            <a:pPr marL="457200" indent="-457200">
              <a:buFont typeface="+mj-lt"/>
              <a:buAutoNum type="arabicPeriod"/>
            </a:pPr>
            <a:r>
              <a:rPr lang="en-US" sz="2200" dirty="0" smtClean="0"/>
              <a:t>Raising the profile of glycoscience and glycotechnologies in the EU, </a:t>
            </a:r>
            <a:r>
              <a:rPr lang="en-US" sz="2200" i="1" u="sng" dirty="0" smtClean="0"/>
              <a:t>academe</a:t>
            </a:r>
            <a:r>
              <a:rPr lang="en-US" sz="2200" dirty="0" smtClean="0"/>
              <a:t> and industry  – the mission of </a:t>
            </a:r>
            <a:r>
              <a:rPr lang="en-US" sz="2200" i="1" dirty="0" err="1" smtClean="0"/>
              <a:t>CarboMet</a:t>
            </a:r>
            <a:r>
              <a:rPr lang="en-US" sz="2200" dirty="0"/>
              <a:t>.</a:t>
            </a:r>
          </a:p>
          <a:p>
            <a:pPr marL="457200" indent="-457200">
              <a:buFont typeface="+mj-lt"/>
              <a:buAutoNum type="arabicPeriod"/>
            </a:pPr>
            <a:r>
              <a:rPr lang="en-US" sz="2200" dirty="0" smtClean="0"/>
              <a:t>Some examples of Research and Innovation [‘R&amp;I’] priorities and challenges for </a:t>
            </a:r>
            <a:r>
              <a:rPr lang="en-US" sz="2200" dirty="0" err="1" smtClean="0"/>
              <a:t>glycoscience</a:t>
            </a:r>
            <a:r>
              <a:rPr lang="en-US" sz="2200" dirty="0" smtClean="0"/>
              <a:t>.</a:t>
            </a:r>
          </a:p>
          <a:p>
            <a:pPr marL="457200" indent="-457200">
              <a:buFont typeface="+mj-lt"/>
              <a:buAutoNum type="arabicPeriod"/>
            </a:pPr>
            <a:r>
              <a:rPr lang="en-US" sz="2200" dirty="0" smtClean="0"/>
              <a:t>Conclusions – some actions we all need to take.</a:t>
            </a:r>
          </a:p>
          <a:p>
            <a:pPr marL="0" indent="0">
              <a:buNone/>
            </a:pPr>
            <a:endParaRPr lang="en-US" sz="2200" dirty="0" smtClean="0"/>
          </a:p>
          <a:p>
            <a:pPr marL="0" indent="0">
              <a:buNone/>
            </a:pPr>
            <a:endParaRPr lang="en-US" sz="2200" dirty="0" smtClean="0"/>
          </a:p>
          <a:p>
            <a:pPr marL="0" indent="0">
              <a:buNone/>
            </a:pPr>
            <a:endParaRPr lang="en-US" sz="2200" dirty="0" smtClean="0"/>
          </a:p>
          <a:p>
            <a:pPr marL="0" indent="0">
              <a:buNone/>
            </a:pPr>
            <a:endParaRPr lang="fr-FR" sz="2200" dirty="0" smtClean="0"/>
          </a:p>
          <a:p>
            <a:endParaRPr lang="fr-FR" sz="2200" dirty="0"/>
          </a:p>
        </p:txBody>
      </p:sp>
      <p:sp>
        <p:nvSpPr>
          <p:cNvPr id="7" name="Date Placeholder 6"/>
          <p:cNvSpPr>
            <a:spLocks noGrp="1"/>
          </p:cNvSpPr>
          <p:nvPr>
            <p:ph type="dt" sz="half" idx="15"/>
          </p:nvPr>
        </p:nvSpPr>
        <p:spPr/>
        <p:txBody>
          <a:bodyPr/>
          <a:lstStyle/>
          <a:p>
            <a:fld id="{33F376A6-EF45-4E24-A839-FBB3A783CFCE}" type="datetime1">
              <a:rPr lang="en-GB" smtClean="0"/>
              <a:t>05/06/2019</a:t>
            </a:fld>
            <a:endParaRPr lang="fr-FR" dirty="0"/>
          </a:p>
        </p:txBody>
      </p:sp>
      <p:sp>
        <p:nvSpPr>
          <p:cNvPr id="8" name="Footer Placeholder 7"/>
          <p:cNvSpPr>
            <a:spLocks noGrp="1"/>
          </p:cNvSpPr>
          <p:nvPr>
            <p:ph type="ftr" sz="quarter" idx="16"/>
          </p:nvPr>
        </p:nvSpPr>
        <p:spPr/>
        <p:txBody>
          <a:bodyPr/>
          <a:lstStyle/>
          <a:p>
            <a:r>
              <a:rPr lang="fr-FR" b="1" dirty="0" smtClean="0">
                <a:solidFill>
                  <a:schemeClr val="tx1"/>
                </a:solidFill>
                <a:latin typeface="Montserrat Semi" charset="0"/>
                <a:ea typeface="Montserrat Semi" charset="0"/>
                <a:cs typeface="Montserrat Semi" charset="0"/>
              </a:rPr>
              <a:t>Bioeconomy and Glycoscience</a:t>
            </a:r>
            <a:endParaRPr lang="fr-FR" dirty="0"/>
          </a:p>
        </p:txBody>
      </p:sp>
    </p:spTree>
    <p:extLst>
      <p:ext uri="{BB962C8B-B14F-4D97-AF65-F5344CB8AC3E}">
        <p14:creationId xmlns:p14="http://schemas.microsoft.com/office/powerpoint/2010/main" val="69971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5"/>
          </p:nvPr>
        </p:nvSpPr>
        <p:spPr/>
        <p:txBody>
          <a:bodyPr/>
          <a:lstStyle/>
          <a:p>
            <a:fld id="{F7E966AA-C332-4DD5-BD35-C3D1FB69BFF2}" type="datetime1">
              <a:rPr lang="en-GB" smtClean="0"/>
              <a:t>05/06/2019</a:t>
            </a:fld>
            <a:endParaRPr lang="fr-FR" dirty="0"/>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re 1"/>
          <p:cNvSpPr txBox="1">
            <a:spLocks/>
          </p:cNvSpPr>
          <p:nvPr/>
        </p:nvSpPr>
        <p:spPr>
          <a:xfrm>
            <a:off x="2154672" y="166355"/>
            <a:ext cx="8204966" cy="663983"/>
          </a:xfrm>
          <a:prstGeom prst="rect">
            <a:avLst/>
          </a:prstGeom>
        </p:spPr>
        <p:txBody>
          <a:bodyPr vert="horz" lIns="91440" tIns="45720" rIns="91440" bIns="45720" rtlCol="0" anchor="b">
            <a:normAutofit fontScale="97500"/>
          </a:bodyPr>
          <a:lstStyle>
            <a:lvl1pPr algn="l" defTabSz="914390" rtl="0" eaLnBrk="1" latinLnBrk="0" hangingPunct="1">
              <a:lnSpc>
                <a:spcPct val="90000"/>
              </a:lnSpc>
              <a:spcBef>
                <a:spcPct val="0"/>
              </a:spcBef>
              <a:buNone/>
              <a:defRPr sz="3600" b="1" i="0" kern="1200" baseline="0">
                <a:solidFill>
                  <a:schemeClr val="tx1"/>
                </a:solidFill>
                <a:latin typeface="Montserrat Semi" charset="0"/>
                <a:ea typeface="Montserrat Semi" charset="0"/>
                <a:cs typeface="Montserrat Semi" charset="0"/>
              </a:defRPr>
            </a:lvl1pPr>
          </a:lstStyle>
          <a:p>
            <a:r>
              <a:rPr lang="fr-FR" sz="2800" b="0" dirty="0" err="1" smtClean="0">
                <a:solidFill>
                  <a:srgbClr val="00B050"/>
                </a:solidFill>
              </a:rPr>
              <a:t>Answer</a:t>
            </a:r>
            <a:r>
              <a:rPr lang="fr-FR" sz="2800" b="0" dirty="0" smtClean="0">
                <a:solidFill>
                  <a:srgbClr val="00B050"/>
                </a:solidFill>
              </a:rPr>
              <a:t> - Key </a:t>
            </a:r>
            <a:r>
              <a:rPr lang="fr-FR" sz="2800" b="0" dirty="0" err="1" smtClean="0">
                <a:solidFill>
                  <a:srgbClr val="00B050"/>
                </a:solidFill>
              </a:rPr>
              <a:t>Targets</a:t>
            </a:r>
            <a:r>
              <a:rPr lang="fr-FR" sz="2800" b="0" dirty="0" smtClean="0">
                <a:solidFill>
                  <a:srgbClr val="00B050"/>
                </a:solidFill>
              </a:rPr>
              <a:t> </a:t>
            </a:r>
            <a:r>
              <a:rPr lang="fr-FR" sz="2800" b="0" dirty="0" err="1" smtClean="0">
                <a:solidFill>
                  <a:srgbClr val="00B050"/>
                </a:solidFill>
              </a:rPr>
              <a:t>within</a:t>
            </a:r>
            <a:r>
              <a:rPr lang="fr-FR" sz="2800" b="0" dirty="0" smtClean="0">
                <a:solidFill>
                  <a:srgbClr val="00B050"/>
                </a:solidFill>
              </a:rPr>
              <a:t> Clusters!</a:t>
            </a:r>
            <a:endParaRPr lang="fr-FR" sz="2800" b="0" dirty="0">
              <a:solidFill>
                <a:srgbClr val="00B050"/>
              </a:solidFill>
            </a:endParaRPr>
          </a:p>
        </p:txBody>
      </p:sp>
      <p:graphicFrame>
        <p:nvGraphicFramePr>
          <p:cNvPr id="10" name="Content Placeholder 7"/>
          <p:cNvGraphicFramePr>
            <a:graphicFrameLocks/>
          </p:cNvGraphicFramePr>
          <p:nvPr>
            <p:extLst>
              <p:ext uri="{D42A27DB-BD31-4B8C-83A1-F6EECF244321}">
                <p14:modId xmlns:p14="http://schemas.microsoft.com/office/powerpoint/2010/main" val="2800250927"/>
              </p:ext>
            </p:extLst>
          </p:nvPr>
        </p:nvGraphicFramePr>
        <p:xfrm>
          <a:off x="1622464" y="1957393"/>
          <a:ext cx="8523022" cy="4764511"/>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re 1"/>
          <p:cNvSpPr>
            <a:spLocks noGrp="1"/>
          </p:cNvSpPr>
          <p:nvPr>
            <p:ph type="title"/>
          </p:nvPr>
        </p:nvSpPr>
        <p:spPr>
          <a:xfrm>
            <a:off x="253339" y="4809617"/>
            <a:ext cx="4057404" cy="663983"/>
          </a:xfrm>
        </p:spPr>
        <p:txBody>
          <a:bodyPr>
            <a:noAutofit/>
          </a:bodyPr>
          <a:lstStyle/>
          <a:p>
            <a:r>
              <a:rPr lang="en-US" sz="2000" b="0" dirty="0" smtClean="0"/>
              <a:t>A total of  </a:t>
            </a:r>
            <a:r>
              <a:rPr lang="en-US" sz="2000" b="0" dirty="0" smtClean="0">
                <a:latin typeface="Arial"/>
                <a:cs typeface="Arial"/>
              </a:rPr>
              <a:t>€52,700,000,000 </a:t>
            </a:r>
            <a:br>
              <a:rPr lang="en-US" sz="2000" b="0" dirty="0" smtClean="0">
                <a:latin typeface="Arial"/>
                <a:cs typeface="Arial"/>
              </a:rPr>
            </a:br>
            <a:r>
              <a:rPr lang="en-US" sz="2000" b="0" dirty="0" smtClean="0">
                <a:latin typeface="Arial"/>
                <a:cs typeface="Arial"/>
              </a:rPr>
              <a:t>is currently allocated to: </a:t>
            </a:r>
            <a:br>
              <a:rPr lang="en-US" sz="2000" b="0" dirty="0" smtClean="0">
                <a:latin typeface="Arial"/>
                <a:cs typeface="Arial"/>
              </a:rPr>
            </a:br>
            <a:r>
              <a:rPr lang="en-US" sz="2000" b="0" i="1" dirty="0" smtClean="0">
                <a:latin typeface="Arial"/>
                <a:cs typeface="Arial"/>
              </a:rPr>
              <a:t>“Pillar 2 – </a:t>
            </a:r>
            <a:r>
              <a:rPr lang="en-US" sz="2000" b="0" i="1" dirty="0" smtClean="0"/>
              <a:t>Global Challenges</a:t>
            </a:r>
            <a:br>
              <a:rPr lang="en-US" sz="2000" b="0" i="1" dirty="0" smtClean="0"/>
            </a:br>
            <a:r>
              <a:rPr lang="en-US" sz="2000" b="0" i="1" dirty="0" smtClean="0"/>
              <a:t>&amp; Industrial Competitiveness” </a:t>
            </a:r>
            <a:r>
              <a:rPr lang="en-US" sz="2000" b="0" i="1" dirty="0"/>
              <a:t/>
            </a:r>
            <a:br>
              <a:rPr lang="en-US" sz="2000" b="0" i="1" dirty="0"/>
            </a:br>
            <a:r>
              <a:rPr lang="en-US" sz="2000" b="0" dirty="0" smtClean="0"/>
              <a:t>in six tranches or </a:t>
            </a:r>
            <a:r>
              <a:rPr lang="en-US" sz="2000" dirty="0" smtClean="0"/>
              <a:t>“Clusters”……</a:t>
            </a:r>
            <a:endParaRPr lang="fr-FR" sz="2000" i="1" dirty="0"/>
          </a:p>
        </p:txBody>
      </p:sp>
      <p:sp>
        <p:nvSpPr>
          <p:cNvPr id="5" name="Espace réservé du pied de page 4"/>
          <p:cNvSpPr>
            <a:spLocks noGrp="1"/>
          </p:cNvSpPr>
          <p:nvPr>
            <p:ph type="ftr" sz="quarter" idx="16"/>
          </p:nvPr>
        </p:nvSpPr>
        <p:spPr/>
        <p:txBody>
          <a:bodyPr/>
          <a:lstStyle/>
          <a:p>
            <a:r>
              <a:rPr lang="fr-FR" b="1" dirty="0" err="1" smtClean="0">
                <a:solidFill>
                  <a:schemeClr val="tx1"/>
                </a:solidFill>
                <a:latin typeface="Montserrat Semi" charset="0"/>
                <a:ea typeface="Montserrat Semi" charset="0"/>
                <a:cs typeface="Montserrat Semi" charset="0"/>
              </a:rPr>
              <a:t>Bioeconomy</a:t>
            </a:r>
            <a:r>
              <a:rPr lang="fr-FR" b="1" dirty="0" smtClean="0">
                <a:solidFill>
                  <a:schemeClr val="tx1"/>
                </a:solidFill>
                <a:latin typeface="Montserrat Semi" charset="0"/>
                <a:ea typeface="Montserrat Semi" charset="0"/>
                <a:cs typeface="Montserrat Semi" charset="0"/>
              </a:rPr>
              <a:t> for </a:t>
            </a:r>
            <a:r>
              <a:rPr lang="fr-FR" b="1" dirty="0" err="1" smtClean="0">
                <a:solidFill>
                  <a:schemeClr val="tx1"/>
                </a:solidFill>
                <a:latin typeface="Montserrat Semi" charset="0"/>
                <a:ea typeface="Montserrat Semi" charset="0"/>
                <a:cs typeface="Montserrat Semi" charset="0"/>
              </a:rPr>
              <a:t>Glycoscience</a:t>
            </a:r>
            <a:endParaRPr lang="fr-FR" dirty="0"/>
          </a:p>
        </p:txBody>
      </p:sp>
      <p:sp>
        <p:nvSpPr>
          <p:cNvPr id="14" name="TextBox 13"/>
          <p:cNvSpPr txBox="1"/>
          <p:nvPr/>
        </p:nvSpPr>
        <p:spPr>
          <a:xfrm>
            <a:off x="145220" y="1179089"/>
            <a:ext cx="914400" cy="914400"/>
          </a:xfrm>
          <a:prstGeom prst="rect">
            <a:avLst/>
          </a:prstGeom>
        </p:spPr>
        <p:txBody>
          <a:bodyPr vert="horz" wrap="none" lIns="91440" tIns="45720" rIns="91440" bIns="45720" rtlCol="0" anchor="b">
            <a:noAutofit/>
          </a:bodyPr>
          <a:lstStyle/>
          <a:p>
            <a:r>
              <a:rPr lang="en-GB" sz="2000" dirty="0"/>
              <a:t>2</a:t>
            </a:r>
            <a:r>
              <a:rPr lang="en-GB" sz="2000" dirty="0" smtClean="0"/>
              <a:t>:  We must identify with </a:t>
            </a:r>
            <a:r>
              <a:rPr lang="en-GB" sz="2000" dirty="0" smtClean="0">
                <a:solidFill>
                  <a:srgbClr val="FF0000"/>
                </a:solidFill>
              </a:rPr>
              <a:t>key targets laid down within Horizon Europe</a:t>
            </a:r>
            <a:r>
              <a:rPr lang="en-GB" sz="2000" dirty="0" smtClean="0"/>
              <a:t>, and show</a:t>
            </a:r>
          </a:p>
          <a:p>
            <a:r>
              <a:rPr lang="en-GB" sz="2000" dirty="0" smtClean="0"/>
              <a:t>how and why a substantial investment in glycoscience and glycotechnology will meet </a:t>
            </a:r>
          </a:p>
          <a:p>
            <a:r>
              <a:rPr lang="en-GB" sz="2000" dirty="0"/>
              <a:t>t</a:t>
            </a:r>
            <a:r>
              <a:rPr lang="en-GB" sz="2000" dirty="0" smtClean="0"/>
              <a:t>he specified targets….</a:t>
            </a:r>
            <a:endParaRPr lang="en-GB" sz="2000" b="1" dirty="0" smtClean="0">
              <a:solidFill>
                <a:srgbClr val="FF0000"/>
              </a:solidFill>
            </a:endParaRPr>
          </a:p>
        </p:txBody>
      </p:sp>
    </p:spTree>
    <p:extLst>
      <p:ext uri="{BB962C8B-B14F-4D97-AF65-F5344CB8AC3E}">
        <p14:creationId xmlns:p14="http://schemas.microsoft.com/office/powerpoint/2010/main" val="324081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5"/>
          </p:nvPr>
        </p:nvSpPr>
        <p:spPr/>
        <p:txBody>
          <a:bodyPr/>
          <a:lstStyle/>
          <a:p>
            <a:fld id="{BAE7E451-9145-4105-9539-D66AE6865295}" type="datetime1">
              <a:rPr lang="en-GB" smtClean="0"/>
              <a:t>05/06/2019</a:t>
            </a:fld>
            <a:endParaRPr lang="fr-FR" dirty="0"/>
          </a:p>
        </p:txBody>
      </p:sp>
      <p:sp>
        <p:nvSpPr>
          <p:cNvPr id="5" name="Espace réservé du pied de page 4"/>
          <p:cNvSpPr>
            <a:spLocks noGrp="1"/>
          </p:cNvSpPr>
          <p:nvPr>
            <p:ph type="ftr" sz="quarter" idx="16"/>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p:cNvSpPr>
            <a:spLocks noGrp="1"/>
          </p:cNvSpPr>
          <p:nvPr>
            <p:ph type="body" sz="quarter" idx="14"/>
          </p:nvPr>
        </p:nvSpPr>
        <p:spPr>
          <a:xfrm>
            <a:off x="670851" y="5668136"/>
            <a:ext cx="8193824" cy="2379727"/>
          </a:xfrm>
        </p:spPr>
        <p:txBody>
          <a:bodyPr/>
          <a:lstStyle/>
          <a:p>
            <a:endParaRPr lang="en-GB" dirty="0"/>
          </a:p>
        </p:txBody>
      </p:sp>
      <p:pic>
        <p:nvPicPr>
          <p:cNvPr id="3" name="Picture 2"/>
          <p:cNvPicPr>
            <a:picLocks/>
          </p:cNvPicPr>
          <p:nvPr/>
        </p:nvPicPr>
        <p:blipFill rotWithShape="1">
          <a:blip r:embed="rId2">
            <a:extLst>
              <a:ext uri="{28A0092B-C50C-407E-A947-70E740481C1C}">
                <a14:useLocalDpi xmlns:a14="http://schemas.microsoft.com/office/drawing/2010/main" val="0"/>
              </a:ext>
            </a:extLst>
          </a:blip>
          <a:srcRect l="24236" t="131" r="-24236" b="3535"/>
          <a:stretch/>
        </p:blipFill>
        <p:spPr>
          <a:xfrm rot="5400000">
            <a:off x="945434" y="739049"/>
            <a:ext cx="6355042" cy="7726173"/>
          </a:xfrm>
          <a:prstGeom prst="rect">
            <a:avLst/>
          </a:prstGeom>
        </p:spPr>
      </p:pic>
      <p:sp>
        <p:nvSpPr>
          <p:cNvPr id="9" name="Titre 1"/>
          <p:cNvSpPr txBox="1">
            <a:spLocks/>
          </p:cNvSpPr>
          <p:nvPr/>
        </p:nvSpPr>
        <p:spPr>
          <a:xfrm>
            <a:off x="2154672" y="326012"/>
            <a:ext cx="8204966" cy="663983"/>
          </a:xfrm>
          <a:prstGeom prst="rect">
            <a:avLst/>
          </a:prstGeom>
        </p:spPr>
        <p:txBody>
          <a:bodyPr vert="horz" lIns="91440" tIns="45720" rIns="91440" bIns="45720" rtlCol="0" anchor="b">
            <a:normAutofit fontScale="97500"/>
          </a:bodyPr>
          <a:lstStyle>
            <a:lvl1pPr algn="l" defTabSz="914390" rtl="0" eaLnBrk="1" latinLnBrk="0" hangingPunct="1">
              <a:lnSpc>
                <a:spcPct val="90000"/>
              </a:lnSpc>
              <a:spcBef>
                <a:spcPct val="0"/>
              </a:spcBef>
              <a:buNone/>
              <a:defRPr sz="3600" b="1" i="0" kern="1200" baseline="0">
                <a:solidFill>
                  <a:schemeClr val="tx1"/>
                </a:solidFill>
                <a:latin typeface="Montserrat Semi" charset="0"/>
                <a:ea typeface="Montserrat Semi" charset="0"/>
                <a:cs typeface="Montserrat Semi" charset="0"/>
              </a:defRPr>
            </a:lvl1pPr>
          </a:lstStyle>
          <a:p>
            <a:endParaRPr lang="fr-FR" sz="2800" b="0" dirty="0">
              <a:solidFill>
                <a:srgbClr val="00B050"/>
              </a:solidFill>
            </a:endParaRPr>
          </a:p>
        </p:txBody>
      </p:sp>
      <p:sp>
        <p:nvSpPr>
          <p:cNvPr id="12" name="TextBox 11"/>
          <p:cNvSpPr txBox="1"/>
          <p:nvPr/>
        </p:nvSpPr>
        <p:spPr>
          <a:xfrm>
            <a:off x="7876510" y="2645411"/>
            <a:ext cx="1051740" cy="4243523"/>
          </a:xfrm>
          <a:prstGeom prst="rect">
            <a:avLst/>
          </a:prstGeom>
        </p:spPr>
        <p:txBody>
          <a:bodyPr vert="horz" wrap="none" lIns="91440" tIns="45720" rIns="91440" bIns="45720" rtlCol="0" anchor="b">
            <a:normAutofit/>
          </a:bodyPr>
          <a:lstStyle/>
          <a:p>
            <a:pPr algn="ctr"/>
            <a:r>
              <a:rPr lang="en-GB" b="1" dirty="0" smtClean="0">
                <a:solidFill>
                  <a:srgbClr val="FF0000"/>
                </a:solidFill>
              </a:rPr>
              <a:t>RELEVANT?</a:t>
            </a:r>
          </a:p>
          <a:p>
            <a:pPr algn="ctr"/>
            <a:endParaRPr lang="en-GB" sz="1700" b="1" dirty="0" smtClean="0">
              <a:solidFill>
                <a:srgbClr val="FF0000"/>
              </a:solidFill>
            </a:endParaRPr>
          </a:p>
          <a:p>
            <a:pPr algn="ctr"/>
            <a:endParaRPr lang="en-GB" sz="1700" b="1" dirty="0">
              <a:solidFill>
                <a:srgbClr val="FF0000"/>
              </a:solidFill>
            </a:endParaRPr>
          </a:p>
          <a:p>
            <a:pPr algn="ctr"/>
            <a:r>
              <a:rPr lang="en-GB" sz="1700" b="1" dirty="0" smtClean="0">
                <a:solidFill>
                  <a:srgbClr val="FF0000"/>
                </a:solidFill>
              </a:rPr>
              <a:t>YES</a:t>
            </a:r>
          </a:p>
          <a:p>
            <a:pPr algn="ctr"/>
            <a:endParaRPr lang="en-GB" sz="1400" b="1" dirty="0" smtClean="0">
              <a:solidFill>
                <a:srgbClr val="FF0000"/>
              </a:solidFill>
            </a:endParaRPr>
          </a:p>
          <a:p>
            <a:pPr algn="ctr"/>
            <a:r>
              <a:rPr lang="en-GB" sz="1700" b="1" dirty="0" smtClean="0">
                <a:solidFill>
                  <a:srgbClr val="FF0000"/>
                </a:solidFill>
              </a:rPr>
              <a:t>NO</a:t>
            </a:r>
          </a:p>
          <a:p>
            <a:pPr algn="ctr"/>
            <a:endParaRPr lang="en-GB" sz="1100" b="1" dirty="0" smtClean="0">
              <a:solidFill>
                <a:srgbClr val="FF0000"/>
              </a:solidFill>
            </a:endParaRPr>
          </a:p>
          <a:p>
            <a:pPr algn="ctr"/>
            <a:r>
              <a:rPr lang="en-GB" sz="1700" b="1" dirty="0" smtClean="0">
                <a:solidFill>
                  <a:srgbClr val="FF0000"/>
                </a:solidFill>
              </a:rPr>
              <a:t>YES</a:t>
            </a:r>
          </a:p>
          <a:p>
            <a:pPr algn="ctr"/>
            <a:endParaRPr lang="en-GB" sz="1200" b="1" dirty="0" smtClean="0">
              <a:solidFill>
                <a:srgbClr val="FF0000"/>
              </a:solidFill>
            </a:endParaRPr>
          </a:p>
          <a:p>
            <a:pPr algn="ctr"/>
            <a:r>
              <a:rPr lang="en-GB" sz="1700" b="1" dirty="0" smtClean="0">
                <a:solidFill>
                  <a:srgbClr val="FF0000"/>
                </a:solidFill>
              </a:rPr>
              <a:t>PARTIALLY</a:t>
            </a:r>
          </a:p>
          <a:p>
            <a:pPr algn="ctr"/>
            <a:endParaRPr lang="en-GB" sz="1000" b="1" dirty="0" smtClean="0">
              <a:solidFill>
                <a:srgbClr val="FF0000"/>
              </a:solidFill>
            </a:endParaRPr>
          </a:p>
          <a:p>
            <a:pPr algn="ctr"/>
            <a:r>
              <a:rPr lang="en-GB" sz="1700" b="1" dirty="0" smtClean="0">
                <a:solidFill>
                  <a:srgbClr val="FF0000"/>
                </a:solidFill>
              </a:rPr>
              <a:t>YES</a:t>
            </a:r>
          </a:p>
          <a:p>
            <a:pPr algn="ctr"/>
            <a:endParaRPr lang="en-GB" sz="1700" b="1" dirty="0" smtClean="0">
              <a:solidFill>
                <a:srgbClr val="FF0000"/>
              </a:solidFill>
            </a:endParaRPr>
          </a:p>
          <a:p>
            <a:pPr algn="ctr"/>
            <a:endParaRPr lang="en-GB" sz="1700" b="1" dirty="0">
              <a:solidFill>
                <a:srgbClr val="FF0000"/>
              </a:solidFill>
            </a:endParaRPr>
          </a:p>
          <a:p>
            <a:pPr algn="ctr"/>
            <a:endParaRPr lang="en-GB" sz="1700" b="1" dirty="0">
              <a:solidFill>
                <a:srgbClr val="FF0000"/>
              </a:solidFill>
            </a:endParaRPr>
          </a:p>
          <a:p>
            <a:pPr algn="ctr"/>
            <a:endParaRPr lang="en-GB" sz="1700" b="1" dirty="0" smtClean="0">
              <a:solidFill>
                <a:srgbClr val="FF0000"/>
              </a:solidFill>
            </a:endParaRPr>
          </a:p>
          <a:p>
            <a:pPr algn="ctr"/>
            <a:endParaRPr lang="en-GB" sz="1700" b="1" dirty="0">
              <a:solidFill>
                <a:srgbClr val="FF0000"/>
              </a:solidFill>
            </a:endParaRPr>
          </a:p>
          <a:p>
            <a:pPr algn="ctr"/>
            <a:endParaRPr lang="en-GB" sz="1700" b="1" dirty="0" smtClean="0">
              <a:solidFill>
                <a:srgbClr val="FF0000"/>
              </a:solidFill>
            </a:endParaRPr>
          </a:p>
          <a:p>
            <a:pPr algn="ctr"/>
            <a:endParaRPr lang="en-GB" sz="1700" b="1" dirty="0"/>
          </a:p>
          <a:p>
            <a:pPr algn="ctr"/>
            <a:endParaRPr lang="en-GB" sz="1700" b="1" dirty="0" smtClean="0"/>
          </a:p>
          <a:p>
            <a:pPr algn="ctr"/>
            <a:endParaRPr lang="en-GB" sz="1700" b="1" dirty="0" smtClean="0"/>
          </a:p>
        </p:txBody>
      </p:sp>
      <p:sp>
        <p:nvSpPr>
          <p:cNvPr id="10" name="Titre 1"/>
          <p:cNvSpPr txBox="1">
            <a:spLocks/>
          </p:cNvSpPr>
          <p:nvPr/>
        </p:nvSpPr>
        <p:spPr>
          <a:xfrm>
            <a:off x="2154672" y="11283"/>
            <a:ext cx="8204966" cy="1119267"/>
          </a:xfrm>
          <a:prstGeom prst="rect">
            <a:avLst/>
          </a:prstGeom>
        </p:spPr>
        <p:txBody>
          <a:bodyPr vert="horz" lIns="91440" tIns="45720" rIns="91440" bIns="45720" rtlCol="0" anchor="b">
            <a:normAutofit fontScale="97500"/>
          </a:bodyPr>
          <a:lstStyle>
            <a:lvl1pPr algn="l" defTabSz="914390" rtl="0" eaLnBrk="1" latinLnBrk="0" hangingPunct="1">
              <a:lnSpc>
                <a:spcPct val="90000"/>
              </a:lnSpc>
              <a:spcBef>
                <a:spcPct val="0"/>
              </a:spcBef>
              <a:buNone/>
              <a:defRPr sz="3600" b="1" i="0" kern="1200" baseline="0">
                <a:solidFill>
                  <a:schemeClr val="tx1"/>
                </a:solidFill>
                <a:latin typeface="Montserrat Semi" charset="0"/>
                <a:ea typeface="Montserrat Semi" charset="0"/>
                <a:cs typeface="Montserrat Semi" charset="0"/>
              </a:defRPr>
            </a:lvl1pPr>
          </a:lstStyle>
          <a:p>
            <a:r>
              <a:rPr lang="fr-FR" sz="2200" b="0" dirty="0" smtClean="0">
                <a:solidFill>
                  <a:srgbClr val="00B050"/>
                </a:solidFill>
              </a:rPr>
              <a:t>Of </a:t>
            </a:r>
            <a:r>
              <a:rPr lang="fr-FR" sz="2200" b="0" dirty="0" err="1" smtClean="0">
                <a:solidFill>
                  <a:srgbClr val="00B050"/>
                </a:solidFill>
              </a:rPr>
              <a:t>these</a:t>
            </a:r>
            <a:r>
              <a:rPr lang="fr-FR" sz="2200" b="0" dirty="0" smtClean="0">
                <a:solidFill>
                  <a:srgbClr val="00B050"/>
                </a:solidFill>
              </a:rPr>
              <a:t> five Clusters, </a:t>
            </a:r>
            <a:r>
              <a:rPr lang="fr-FR" sz="2200" b="0" dirty="0" err="1" smtClean="0">
                <a:solidFill>
                  <a:srgbClr val="00B050"/>
                </a:solidFill>
              </a:rPr>
              <a:t>we</a:t>
            </a:r>
            <a:r>
              <a:rPr lang="fr-FR" sz="2200" b="0" dirty="0" smtClean="0">
                <a:solidFill>
                  <a:srgbClr val="00B050"/>
                </a:solidFill>
              </a:rPr>
              <a:t> </a:t>
            </a:r>
            <a:r>
              <a:rPr lang="fr-FR" sz="2200" b="0" dirty="0" err="1" smtClean="0">
                <a:solidFill>
                  <a:srgbClr val="00B050"/>
                </a:solidFill>
              </a:rPr>
              <a:t>can</a:t>
            </a:r>
            <a:r>
              <a:rPr lang="fr-FR" sz="2200" b="0" dirty="0" smtClean="0">
                <a:solidFill>
                  <a:srgbClr val="00B050"/>
                </a:solidFill>
              </a:rPr>
              <a:t> argue </a:t>
            </a:r>
            <a:r>
              <a:rPr lang="fr-FR" sz="2200" b="0" dirty="0" err="1" smtClean="0">
                <a:solidFill>
                  <a:srgbClr val="00B050"/>
                </a:solidFill>
              </a:rPr>
              <a:t>cogently</a:t>
            </a:r>
            <a:r>
              <a:rPr lang="fr-FR" sz="2200" b="0" dirty="0" smtClean="0">
                <a:solidFill>
                  <a:srgbClr val="00B050"/>
                </a:solidFill>
              </a:rPr>
              <a:t> </a:t>
            </a:r>
            <a:r>
              <a:rPr lang="fr-FR" sz="2200" b="0" dirty="0" err="1" smtClean="0">
                <a:solidFill>
                  <a:srgbClr val="00B050"/>
                </a:solidFill>
              </a:rPr>
              <a:t>that</a:t>
            </a:r>
            <a:r>
              <a:rPr lang="fr-FR" sz="2200" b="0" dirty="0" smtClean="0">
                <a:solidFill>
                  <a:srgbClr val="00B050"/>
                </a:solidFill>
              </a:rPr>
              <a:t> </a:t>
            </a:r>
          </a:p>
          <a:p>
            <a:r>
              <a:rPr lang="fr-FR" sz="2200" b="0" dirty="0" err="1" smtClean="0">
                <a:solidFill>
                  <a:srgbClr val="00B050"/>
                </a:solidFill>
              </a:rPr>
              <a:t>glycoscience</a:t>
            </a:r>
            <a:r>
              <a:rPr lang="fr-FR" sz="2200" b="0" dirty="0" smtClean="0">
                <a:solidFill>
                  <a:srgbClr val="00B050"/>
                </a:solidFill>
              </a:rPr>
              <a:t> and </a:t>
            </a:r>
            <a:r>
              <a:rPr lang="fr-FR" sz="2200" b="0" dirty="0" err="1" smtClean="0">
                <a:solidFill>
                  <a:srgbClr val="00B050"/>
                </a:solidFill>
              </a:rPr>
              <a:t>glycotechnology</a:t>
            </a:r>
            <a:r>
              <a:rPr lang="fr-FR" sz="2200" b="0" dirty="0" smtClean="0">
                <a:solidFill>
                  <a:srgbClr val="00B050"/>
                </a:solidFill>
              </a:rPr>
              <a:t> are </a:t>
            </a:r>
            <a:r>
              <a:rPr lang="fr-FR" sz="2200" b="0" dirty="0" err="1" smtClean="0">
                <a:solidFill>
                  <a:srgbClr val="00B050"/>
                </a:solidFill>
              </a:rPr>
              <a:t>directly</a:t>
            </a:r>
            <a:r>
              <a:rPr lang="fr-FR" sz="2200" b="0" dirty="0" smtClean="0">
                <a:solidFill>
                  <a:srgbClr val="00B050"/>
                </a:solidFill>
              </a:rPr>
              <a:t> relevant to </a:t>
            </a:r>
          </a:p>
          <a:p>
            <a:r>
              <a:rPr lang="fr-FR" sz="2200" b="0" dirty="0" smtClean="0">
                <a:solidFill>
                  <a:srgbClr val="00B050"/>
                </a:solidFill>
              </a:rPr>
              <a:t>THREE and </a:t>
            </a:r>
            <a:r>
              <a:rPr lang="fr-FR" sz="2200" b="0" dirty="0" err="1" smtClean="0">
                <a:solidFill>
                  <a:srgbClr val="00B050"/>
                </a:solidFill>
              </a:rPr>
              <a:t>indirectly</a:t>
            </a:r>
            <a:r>
              <a:rPr lang="fr-FR" sz="2200" b="0" dirty="0" smtClean="0">
                <a:solidFill>
                  <a:srgbClr val="00B050"/>
                </a:solidFill>
              </a:rPr>
              <a:t> relevant to the ONE of the </a:t>
            </a:r>
            <a:r>
              <a:rPr lang="fr-FR" sz="2200" b="0" dirty="0" err="1" smtClean="0">
                <a:solidFill>
                  <a:srgbClr val="00B050"/>
                </a:solidFill>
              </a:rPr>
              <a:t>others</a:t>
            </a:r>
            <a:r>
              <a:rPr lang="fr-FR" sz="2200" b="0" dirty="0" smtClean="0">
                <a:solidFill>
                  <a:srgbClr val="00B050"/>
                </a:solidFill>
              </a:rPr>
              <a:t>……</a:t>
            </a:r>
            <a:endParaRPr lang="fr-FR" sz="2200" b="0" dirty="0">
              <a:solidFill>
                <a:srgbClr val="00B050"/>
              </a:solidFill>
            </a:endParaRPr>
          </a:p>
        </p:txBody>
      </p:sp>
    </p:spTree>
    <p:extLst>
      <p:ext uri="{BB962C8B-B14F-4D97-AF65-F5344CB8AC3E}">
        <p14:creationId xmlns:p14="http://schemas.microsoft.com/office/powerpoint/2010/main" val="282662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5"/>
          </p:nvPr>
        </p:nvSpPr>
        <p:spPr/>
        <p:txBody>
          <a:bodyPr/>
          <a:lstStyle/>
          <a:p>
            <a:fld id="{BAE7E451-9145-4105-9539-D66AE6865295}" type="datetime1">
              <a:rPr lang="en-GB" smtClean="0"/>
              <a:t>05/06/2019</a:t>
            </a:fld>
            <a:endParaRPr lang="fr-FR" dirty="0"/>
          </a:p>
        </p:txBody>
      </p:sp>
      <p:sp>
        <p:nvSpPr>
          <p:cNvPr id="5" name="Espace réservé du pied de page 4"/>
          <p:cNvSpPr>
            <a:spLocks noGrp="1"/>
          </p:cNvSpPr>
          <p:nvPr>
            <p:ph type="ftr" sz="quarter" idx="16"/>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p:cNvSpPr>
            <a:spLocks noGrp="1"/>
          </p:cNvSpPr>
          <p:nvPr>
            <p:ph type="body" sz="quarter" idx="14"/>
          </p:nvPr>
        </p:nvSpPr>
        <p:spPr/>
        <p:txBody>
          <a:bodyPr/>
          <a:lstStyle/>
          <a:p>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84530" y="-637754"/>
            <a:ext cx="5920084" cy="9289143"/>
          </a:xfrm>
          <a:prstGeom prst="rect">
            <a:avLst/>
          </a:prstGeom>
          <a:solidFill>
            <a:srgbClr val="00CC00"/>
          </a:solidFill>
        </p:spPr>
      </p:pic>
      <p:sp>
        <p:nvSpPr>
          <p:cNvPr id="9" name="Titre 1"/>
          <p:cNvSpPr txBox="1">
            <a:spLocks/>
          </p:cNvSpPr>
          <p:nvPr/>
        </p:nvSpPr>
        <p:spPr>
          <a:xfrm>
            <a:off x="2154672" y="11283"/>
            <a:ext cx="8204966" cy="1119267"/>
          </a:xfrm>
          <a:prstGeom prst="rect">
            <a:avLst/>
          </a:prstGeom>
        </p:spPr>
        <p:txBody>
          <a:bodyPr vert="horz" lIns="91440" tIns="45720" rIns="91440" bIns="45720" rtlCol="0" anchor="b">
            <a:normAutofit fontScale="97500"/>
          </a:bodyPr>
          <a:lstStyle>
            <a:lvl1pPr algn="l" defTabSz="914390" rtl="0" eaLnBrk="1" latinLnBrk="0" hangingPunct="1">
              <a:lnSpc>
                <a:spcPct val="90000"/>
              </a:lnSpc>
              <a:spcBef>
                <a:spcPct val="0"/>
              </a:spcBef>
              <a:buNone/>
              <a:defRPr sz="3600" b="1" i="0" kern="1200" baseline="0">
                <a:solidFill>
                  <a:schemeClr val="tx1"/>
                </a:solidFill>
                <a:latin typeface="Montserrat Semi" charset="0"/>
                <a:ea typeface="Montserrat Semi" charset="0"/>
                <a:cs typeface="Montserrat Semi" charset="0"/>
              </a:defRPr>
            </a:lvl1pPr>
          </a:lstStyle>
          <a:p>
            <a:r>
              <a:rPr lang="fr-FR" sz="2200" b="0" dirty="0" smtClean="0">
                <a:solidFill>
                  <a:srgbClr val="00B050"/>
                </a:solidFill>
              </a:rPr>
              <a:t>Of </a:t>
            </a:r>
            <a:r>
              <a:rPr lang="fr-FR" sz="2200" b="0" dirty="0" err="1" smtClean="0">
                <a:solidFill>
                  <a:srgbClr val="00B050"/>
                </a:solidFill>
              </a:rPr>
              <a:t>these</a:t>
            </a:r>
            <a:r>
              <a:rPr lang="fr-FR" sz="2200" b="0" dirty="0" smtClean="0">
                <a:solidFill>
                  <a:srgbClr val="00B050"/>
                </a:solidFill>
              </a:rPr>
              <a:t> five Clusters, </a:t>
            </a:r>
            <a:r>
              <a:rPr lang="fr-FR" sz="2200" b="0" dirty="0" err="1" smtClean="0">
                <a:solidFill>
                  <a:srgbClr val="00B050"/>
                </a:solidFill>
              </a:rPr>
              <a:t>we</a:t>
            </a:r>
            <a:r>
              <a:rPr lang="fr-FR" sz="2200" b="0" dirty="0" smtClean="0">
                <a:solidFill>
                  <a:srgbClr val="00B050"/>
                </a:solidFill>
              </a:rPr>
              <a:t> </a:t>
            </a:r>
            <a:r>
              <a:rPr lang="fr-FR" sz="2200" b="0" dirty="0" err="1" smtClean="0">
                <a:solidFill>
                  <a:srgbClr val="00B050"/>
                </a:solidFill>
              </a:rPr>
              <a:t>can</a:t>
            </a:r>
            <a:r>
              <a:rPr lang="fr-FR" sz="2200" b="0" dirty="0" smtClean="0">
                <a:solidFill>
                  <a:srgbClr val="00B050"/>
                </a:solidFill>
              </a:rPr>
              <a:t> argue </a:t>
            </a:r>
            <a:r>
              <a:rPr lang="fr-FR" sz="2200" b="0" dirty="0" err="1" smtClean="0">
                <a:solidFill>
                  <a:srgbClr val="00B050"/>
                </a:solidFill>
              </a:rPr>
              <a:t>cogently</a:t>
            </a:r>
            <a:r>
              <a:rPr lang="fr-FR" sz="2200" b="0" dirty="0" smtClean="0">
                <a:solidFill>
                  <a:srgbClr val="00B050"/>
                </a:solidFill>
              </a:rPr>
              <a:t> </a:t>
            </a:r>
            <a:r>
              <a:rPr lang="fr-FR" sz="2200" b="0" dirty="0" err="1" smtClean="0">
                <a:solidFill>
                  <a:srgbClr val="00B050"/>
                </a:solidFill>
              </a:rPr>
              <a:t>that</a:t>
            </a:r>
            <a:r>
              <a:rPr lang="fr-FR" sz="2200" b="0" dirty="0" smtClean="0">
                <a:solidFill>
                  <a:srgbClr val="00B050"/>
                </a:solidFill>
              </a:rPr>
              <a:t> </a:t>
            </a:r>
          </a:p>
          <a:p>
            <a:r>
              <a:rPr lang="fr-FR" sz="2200" b="0" dirty="0" err="1" smtClean="0">
                <a:solidFill>
                  <a:srgbClr val="00B050"/>
                </a:solidFill>
              </a:rPr>
              <a:t>glycoscience</a:t>
            </a:r>
            <a:r>
              <a:rPr lang="fr-FR" sz="2200" b="0" dirty="0" smtClean="0">
                <a:solidFill>
                  <a:srgbClr val="00B050"/>
                </a:solidFill>
              </a:rPr>
              <a:t> and </a:t>
            </a:r>
            <a:r>
              <a:rPr lang="fr-FR" sz="2200" b="0" dirty="0" err="1" smtClean="0">
                <a:solidFill>
                  <a:srgbClr val="00B050"/>
                </a:solidFill>
              </a:rPr>
              <a:t>glycotechnology</a:t>
            </a:r>
            <a:r>
              <a:rPr lang="fr-FR" sz="2200" b="0" dirty="0" smtClean="0">
                <a:solidFill>
                  <a:srgbClr val="00B050"/>
                </a:solidFill>
              </a:rPr>
              <a:t> are </a:t>
            </a:r>
            <a:r>
              <a:rPr lang="fr-FR" sz="2200" b="0" dirty="0" err="1" smtClean="0">
                <a:solidFill>
                  <a:srgbClr val="00B050"/>
                </a:solidFill>
              </a:rPr>
              <a:t>directly</a:t>
            </a:r>
            <a:r>
              <a:rPr lang="fr-FR" sz="2200" b="0" dirty="0" smtClean="0">
                <a:solidFill>
                  <a:srgbClr val="00B050"/>
                </a:solidFill>
              </a:rPr>
              <a:t> relevant to </a:t>
            </a:r>
          </a:p>
          <a:p>
            <a:r>
              <a:rPr lang="fr-FR" sz="2200" b="0" dirty="0" smtClean="0">
                <a:solidFill>
                  <a:srgbClr val="00B050"/>
                </a:solidFill>
              </a:rPr>
              <a:t>THREE and </a:t>
            </a:r>
            <a:r>
              <a:rPr lang="fr-FR" sz="2200" b="0" dirty="0" err="1" smtClean="0">
                <a:solidFill>
                  <a:srgbClr val="00B050"/>
                </a:solidFill>
              </a:rPr>
              <a:t>indirectly</a:t>
            </a:r>
            <a:r>
              <a:rPr lang="fr-FR" sz="2200" b="0" dirty="0" smtClean="0">
                <a:solidFill>
                  <a:srgbClr val="00B050"/>
                </a:solidFill>
              </a:rPr>
              <a:t> relevant to the ONE of the </a:t>
            </a:r>
            <a:r>
              <a:rPr lang="fr-FR" sz="2200" b="0" dirty="0" err="1" smtClean="0">
                <a:solidFill>
                  <a:srgbClr val="00B050"/>
                </a:solidFill>
              </a:rPr>
              <a:t>others</a:t>
            </a:r>
            <a:r>
              <a:rPr lang="fr-FR" sz="2200" b="0" dirty="0" smtClean="0">
                <a:solidFill>
                  <a:srgbClr val="00B050"/>
                </a:solidFill>
              </a:rPr>
              <a:t>……</a:t>
            </a:r>
            <a:endParaRPr lang="fr-FR" sz="2200" b="0" dirty="0">
              <a:solidFill>
                <a:srgbClr val="00B050"/>
              </a:solidFill>
            </a:endParaRPr>
          </a:p>
        </p:txBody>
      </p:sp>
      <p:sp>
        <p:nvSpPr>
          <p:cNvPr id="11" name="Left Arrow 10"/>
          <p:cNvSpPr/>
          <p:nvPr/>
        </p:nvSpPr>
        <p:spPr>
          <a:xfrm>
            <a:off x="4638149" y="2001383"/>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Left Arrow 14"/>
          <p:cNvSpPr/>
          <p:nvPr/>
        </p:nvSpPr>
        <p:spPr>
          <a:xfrm>
            <a:off x="5033437" y="2351993"/>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Left Arrow 15"/>
          <p:cNvSpPr/>
          <p:nvPr/>
        </p:nvSpPr>
        <p:spPr>
          <a:xfrm>
            <a:off x="4385736" y="2630033"/>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Left Arrow 16"/>
          <p:cNvSpPr/>
          <p:nvPr/>
        </p:nvSpPr>
        <p:spPr>
          <a:xfrm>
            <a:off x="7030454" y="2341450"/>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Left Arrow 17"/>
          <p:cNvSpPr/>
          <p:nvPr/>
        </p:nvSpPr>
        <p:spPr>
          <a:xfrm>
            <a:off x="4271441" y="3677783"/>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CC00"/>
              </a:solidFill>
            </a:endParaRPr>
          </a:p>
        </p:txBody>
      </p:sp>
      <p:sp>
        <p:nvSpPr>
          <p:cNvPr id="19" name="Left Arrow 18"/>
          <p:cNvSpPr/>
          <p:nvPr/>
        </p:nvSpPr>
        <p:spPr>
          <a:xfrm>
            <a:off x="3701978" y="3851841"/>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CC00"/>
              </a:solidFill>
            </a:endParaRPr>
          </a:p>
        </p:txBody>
      </p:sp>
      <p:sp>
        <p:nvSpPr>
          <p:cNvPr id="20" name="Left Arrow 19"/>
          <p:cNvSpPr/>
          <p:nvPr/>
        </p:nvSpPr>
        <p:spPr>
          <a:xfrm>
            <a:off x="3534615" y="4200297"/>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CC00"/>
              </a:solidFill>
            </a:endParaRPr>
          </a:p>
        </p:txBody>
      </p:sp>
      <p:sp>
        <p:nvSpPr>
          <p:cNvPr id="21" name="Left Arrow 20"/>
          <p:cNvSpPr/>
          <p:nvPr/>
        </p:nvSpPr>
        <p:spPr>
          <a:xfrm>
            <a:off x="7417635" y="3677783"/>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CC00"/>
              </a:solidFill>
            </a:endParaRPr>
          </a:p>
        </p:txBody>
      </p:sp>
      <p:sp>
        <p:nvSpPr>
          <p:cNvPr id="22" name="Left Arrow 21"/>
          <p:cNvSpPr/>
          <p:nvPr/>
        </p:nvSpPr>
        <p:spPr>
          <a:xfrm>
            <a:off x="8085292" y="3830149"/>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CC00"/>
              </a:solidFill>
            </a:endParaRPr>
          </a:p>
        </p:txBody>
      </p:sp>
      <p:sp>
        <p:nvSpPr>
          <p:cNvPr id="23" name="Left Arrow 22"/>
          <p:cNvSpPr/>
          <p:nvPr/>
        </p:nvSpPr>
        <p:spPr>
          <a:xfrm>
            <a:off x="8230974" y="4006817"/>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CC00"/>
              </a:solidFill>
            </a:endParaRPr>
          </a:p>
        </p:txBody>
      </p:sp>
      <p:sp>
        <p:nvSpPr>
          <p:cNvPr id="24" name="Left Arrow 23"/>
          <p:cNvSpPr/>
          <p:nvPr/>
        </p:nvSpPr>
        <p:spPr>
          <a:xfrm>
            <a:off x="7970012" y="4200296"/>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CC00"/>
              </a:solidFill>
            </a:endParaRPr>
          </a:p>
        </p:txBody>
      </p:sp>
      <p:sp>
        <p:nvSpPr>
          <p:cNvPr id="25" name="Left Arrow 24"/>
          <p:cNvSpPr/>
          <p:nvPr/>
        </p:nvSpPr>
        <p:spPr>
          <a:xfrm>
            <a:off x="4435784" y="4615315"/>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Left Arrow 25"/>
          <p:cNvSpPr/>
          <p:nvPr/>
        </p:nvSpPr>
        <p:spPr>
          <a:xfrm>
            <a:off x="6719067" y="4615315"/>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Left Arrow 27"/>
          <p:cNvSpPr/>
          <p:nvPr/>
        </p:nvSpPr>
        <p:spPr>
          <a:xfrm>
            <a:off x="4817006" y="5728769"/>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Left Arrow 28"/>
          <p:cNvSpPr/>
          <p:nvPr/>
        </p:nvSpPr>
        <p:spPr>
          <a:xfrm>
            <a:off x="3248117" y="5912211"/>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Left Arrow 29"/>
          <p:cNvSpPr/>
          <p:nvPr/>
        </p:nvSpPr>
        <p:spPr>
          <a:xfrm>
            <a:off x="3426134" y="6097482"/>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Left Arrow 30"/>
          <p:cNvSpPr/>
          <p:nvPr/>
        </p:nvSpPr>
        <p:spPr>
          <a:xfrm>
            <a:off x="6885755" y="5732921"/>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Left Arrow 31"/>
          <p:cNvSpPr/>
          <p:nvPr/>
        </p:nvSpPr>
        <p:spPr>
          <a:xfrm>
            <a:off x="7873260" y="5890884"/>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CC00"/>
              </a:solidFill>
            </a:endParaRPr>
          </a:p>
        </p:txBody>
      </p:sp>
      <p:sp>
        <p:nvSpPr>
          <p:cNvPr id="33" name="Left Arrow 32"/>
          <p:cNvSpPr/>
          <p:nvPr/>
        </p:nvSpPr>
        <p:spPr>
          <a:xfrm>
            <a:off x="7094717" y="2522310"/>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Left Arrow 33"/>
          <p:cNvSpPr/>
          <p:nvPr/>
        </p:nvSpPr>
        <p:spPr>
          <a:xfrm>
            <a:off x="7921934" y="5564795"/>
            <a:ext cx="357714" cy="170317"/>
          </a:xfrm>
          <a:prstGeom prst="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CC00"/>
              </a:solidFill>
            </a:endParaRPr>
          </a:p>
        </p:txBody>
      </p:sp>
      <p:sp>
        <p:nvSpPr>
          <p:cNvPr id="35" name="TextBox 34"/>
          <p:cNvSpPr txBox="1"/>
          <p:nvPr/>
        </p:nvSpPr>
        <p:spPr>
          <a:xfrm>
            <a:off x="8298309" y="1712777"/>
            <a:ext cx="914400" cy="914400"/>
          </a:xfrm>
          <a:prstGeom prst="rect">
            <a:avLst/>
          </a:prstGeom>
        </p:spPr>
        <p:txBody>
          <a:bodyPr vert="horz" wrap="none" lIns="91440" tIns="45720" rIns="91440" bIns="45720" rtlCol="0" anchor="b">
            <a:normAutofit/>
          </a:bodyPr>
          <a:lstStyle/>
          <a:p>
            <a:r>
              <a:rPr lang="en-GB" sz="2400" b="1" dirty="0" smtClean="0">
                <a:solidFill>
                  <a:srgbClr val="FF0000"/>
                </a:solidFill>
                <a:effectLst>
                  <a:outerShdw blurRad="38100" dist="38100" dir="2700000" algn="tl">
                    <a:srgbClr val="000000">
                      <a:alpha val="43137"/>
                    </a:srgbClr>
                  </a:outerShdw>
                </a:effectLst>
              </a:rPr>
              <a:t> 5/6</a:t>
            </a:r>
          </a:p>
        </p:txBody>
      </p:sp>
      <p:sp>
        <p:nvSpPr>
          <p:cNvPr id="37" name="TextBox 36"/>
          <p:cNvSpPr txBox="1"/>
          <p:nvPr/>
        </p:nvSpPr>
        <p:spPr>
          <a:xfrm>
            <a:off x="8289854" y="2469222"/>
            <a:ext cx="914400" cy="914400"/>
          </a:xfrm>
          <a:prstGeom prst="rect">
            <a:avLst/>
          </a:prstGeom>
        </p:spPr>
        <p:txBody>
          <a:bodyPr vert="horz" wrap="none" lIns="91440" tIns="45720" rIns="91440" bIns="45720" rtlCol="0" anchor="b">
            <a:normAutofit/>
          </a:bodyPr>
          <a:lstStyle/>
          <a:p>
            <a:r>
              <a:rPr lang="en-GB" sz="2400" b="1" dirty="0" smtClean="0">
                <a:solidFill>
                  <a:srgbClr val="FF0000"/>
                </a:solidFill>
                <a:effectLst>
                  <a:outerShdw blurRad="38100" dist="38100" dir="2700000" algn="tl">
                    <a:srgbClr val="000000">
                      <a:alpha val="43137"/>
                    </a:srgbClr>
                  </a:outerShdw>
                </a:effectLst>
              </a:rPr>
              <a:t> 0/6</a:t>
            </a:r>
          </a:p>
        </p:txBody>
      </p:sp>
      <p:sp>
        <p:nvSpPr>
          <p:cNvPr id="38" name="TextBox 37"/>
          <p:cNvSpPr txBox="1"/>
          <p:nvPr/>
        </p:nvSpPr>
        <p:spPr>
          <a:xfrm>
            <a:off x="8352666" y="3222830"/>
            <a:ext cx="914400" cy="914400"/>
          </a:xfrm>
          <a:prstGeom prst="rect">
            <a:avLst/>
          </a:prstGeom>
        </p:spPr>
        <p:txBody>
          <a:bodyPr vert="horz" wrap="none" lIns="91440" tIns="45720" rIns="91440" bIns="45720" rtlCol="0" anchor="b">
            <a:normAutofit/>
          </a:bodyPr>
          <a:lstStyle/>
          <a:p>
            <a:r>
              <a:rPr lang="en-GB" sz="2400" b="1" dirty="0" smtClean="0">
                <a:solidFill>
                  <a:srgbClr val="FF0000"/>
                </a:solidFill>
                <a:effectLst>
                  <a:outerShdw blurRad="38100" dist="38100" dir="2700000" algn="tl">
                    <a:srgbClr val="000000">
                      <a:alpha val="43137"/>
                    </a:srgbClr>
                  </a:outerShdw>
                </a:effectLst>
              </a:rPr>
              <a:t>7/9</a:t>
            </a:r>
          </a:p>
        </p:txBody>
      </p:sp>
      <p:sp>
        <p:nvSpPr>
          <p:cNvPr id="39" name="TextBox 38"/>
          <p:cNvSpPr txBox="1"/>
          <p:nvPr/>
        </p:nvSpPr>
        <p:spPr>
          <a:xfrm>
            <a:off x="8352666" y="4376036"/>
            <a:ext cx="914400" cy="914400"/>
          </a:xfrm>
          <a:prstGeom prst="rect">
            <a:avLst/>
          </a:prstGeom>
        </p:spPr>
        <p:txBody>
          <a:bodyPr vert="horz" wrap="none" lIns="91440" tIns="45720" rIns="91440" bIns="45720" rtlCol="0" anchor="b">
            <a:normAutofit/>
          </a:bodyPr>
          <a:lstStyle/>
          <a:p>
            <a:r>
              <a:rPr lang="en-GB" sz="2400" b="1" dirty="0" smtClean="0">
                <a:solidFill>
                  <a:srgbClr val="FF0000"/>
                </a:solidFill>
                <a:effectLst>
                  <a:outerShdw blurRad="38100" dist="38100" dir="2700000" algn="tl">
                    <a:srgbClr val="000000">
                      <a:alpha val="43137"/>
                    </a:srgbClr>
                  </a:outerShdw>
                </a:effectLst>
              </a:rPr>
              <a:t>2/9</a:t>
            </a:r>
          </a:p>
        </p:txBody>
      </p:sp>
      <p:sp>
        <p:nvSpPr>
          <p:cNvPr id="40" name="TextBox 39"/>
          <p:cNvSpPr txBox="1"/>
          <p:nvPr/>
        </p:nvSpPr>
        <p:spPr>
          <a:xfrm>
            <a:off x="8345999" y="5109842"/>
            <a:ext cx="914400" cy="914400"/>
          </a:xfrm>
          <a:prstGeom prst="rect">
            <a:avLst/>
          </a:prstGeom>
        </p:spPr>
        <p:txBody>
          <a:bodyPr vert="horz" wrap="none" lIns="91440" tIns="45720" rIns="91440" bIns="45720" rtlCol="0" anchor="b">
            <a:normAutofit/>
          </a:bodyPr>
          <a:lstStyle/>
          <a:p>
            <a:r>
              <a:rPr lang="en-GB" sz="2400" b="1" dirty="0" smtClean="0">
                <a:solidFill>
                  <a:srgbClr val="FF0000"/>
                </a:solidFill>
                <a:effectLst>
                  <a:outerShdw blurRad="38100" dist="38100" dir="2700000" algn="tl">
                    <a:srgbClr val="000000">
                      <a:alpha val="43137"/>
                    </a:srgbClr>
                  </a:outerShdw>
                </a:effectLst>
              </a:rPr>
              <a:t>6/7</a:t>
            </a:r>
          </a:p>
        </p:txBody>
      </p:sp>
    </p:spTree>
    <p:extLst>
      <p:ext uri="{BB962C8B-B14F-4D97-AF65-F5344CB8AC3E}">
        <p14:creationId xmlns:p14="http://schemas.microsoft.com/office/powerpoint/2010/main" val="257909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1+#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20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20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1+#ppt_w/2"/>
                                          </p:val>
                                        </p:tav>
                                        <p:tav tm="100000">
                                          <p:val>
                                            <p:strVal val="#ppt_x"/>
                                          </p:val>
                                        </p:tav>
                                      </p:tavLst>
                                    </p:anim>
                                    <p:anim calcmode="lin" valueType="num">
                                      <p:cBhvr additive="base">
                                        <p:cTn id="39" dur="500" fill="hold"/>
                                        <p:tgtEl>
                                          <p:spTgt spid="18"/>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1+#ppt_w/2"/>
                                          </p:val>
                                        </p:tav>
                                        <p:tav tm="100000">
                                          <p:val>
                                            <p:strVal val="#ppt_x"/>
                                          </p:val>
                                        </p:tav>
                                      </p:tavLst>
                                    </p:anim>
                                    <p:anim calcmode="lin" valueType="num">
                                      <p:cBhvr additive="base">
                                        <p:cTn id="47" dur="500" fill="hold"/>
                                        <p:tgtEl>
                                          <p:spTgt spid="20"/>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1+#ppt_w/2"/>
                                          </p:val>
                                        </p:tav>
                                        <p:tav tm="100000">
                                          <p:val>
                                            <p:strVal val="#ppt_x"/>
                                          </p:val>
                                        </p:tav>
                                      </p:tavLst>
                                    </p:anim>
                                    <p:anim calcmode="lin" valueType="num">
                                      <p:cBhvr additive="base">
                                        <p:cTn id="51" dur="500" fill="hold"/>
                                        <p:tgtEl>
                                          <p:spTgt spid="21"/>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1+#ppt_w/2"/>
                                          </p:val>
                                        </p:tav>
                                        <p:tav tm="100000">
                                          <p:val>
                                            <p:strVal val="#ppt_x"/>
                                          </p:val>
                                        </p:tav>
                                      </p:tavLst>
                                    </p:anim>
                                    <p:anim calcmode="lin" valueType="num">
                                      <p:cBhvr additive="base">
                                        <p:cTn id="55" dur="500" fill="hold"/>
                                        <p:tgtEl>
                                          <p:spTgt spid="22"/>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1+#ppt_w/2"/>
                                          </p:val>
                                        </p:tav>
                                        <p:tav tm="100000">
                                          <p:val>
                                            <p:strVal val="#ppt_x"/>
                                          </p:val>
                                        </p:tav>
                                      </p:tavLst>
                                    </p:anim>
                                    <p:anim calcmode="lin" valueType="num">
                                      <p:cBhvr additive="base">
                                        <p:cTn id="59" dur="500" fill="hold"/>
                                        <p:tgtEl>
                                          <p:spTgt spid="23"/>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1+#ppt_w/2"/>
                                          </p:val>
                                        </p:tav>
                                        <p:tav tm="100000">
                                          <p:val>
                                            <p:strVal val="#ppt_x"/>
                                          </p:val>
                                        </p:tav>
                                      </p:tavLst>
                                    </p:anim>
                                    <p:anim calcmode="lin" valueType="num">
                                      <p:cBhvr additive="base">
                                        <p:cTn id="63" dur="500" fill="hold"/>
                                        <p:tgtEl>
                                          <p:spTgt spid="24"/>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20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1+#ppt_w/2"/>
                                          </p:val>
                                        </p:tav>
                                        <p:tav tm="100000">
                                          <p:val>
                                            <p:strVal val="#ppt_x"/>
                                          </p:val>
                                        </p:tav>
                                      </p:tavLst>
                                    </p:anim>
                                    <p:anim calcmode="lin" valueType="num">
                                      <p:cBhvr additive="base">
                                        <p:cTn id="73" dur="500" fill="hold"/>
                                        <p:tgtEl>
                                          <p:spTgt spid="26"/>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1+#ppt_w/2"/>
                                          </p:val>
                                        </p:tav>
                                        <p:tav tm="100000">
                                          <p:val>
                                            <p:strVal val="#ppt_x"/>
                                          </p:val>
                                        </p:tav>
                                      </p:tavLst>
                                    </p:anim>
                                    <p:anim calcmode="lin" valueType="num">
                                      <p:cBhvr additive="base">
                                        <p:cTn id="77" dur="500" fill="hold"/>
                                        <p:tgtEl>
                                          <p:spTgt spid="25"/>
                                        </p:tgtEl>
                                        <p:attrNameLst>
                                          <p:attrName>ppt_y</p:attrName>
                                        </p:attrNameLst>
                                      </p:cBhvr>
                                      <p:tavLst>
                                        <p:tav tm="0">
                                          <p:val>
                                            <p:strVal val="#ppt_y"/>
                                          </p:val>
                                        </p:tav>
                                        <p:tav tm="100000">
                                          <p:val>
                                            <p:strVal val="#ppt_y"/>
                                          </p:val>
                                        </p:tav>
                                      </p:tavLst>
                                    </p:anim>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2000"/>
                                        <p:tgtEl>
                                          <p:spTgt spid="39"/>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additive="base">
                                        <p:cTn id="86" dur="500" fill="hold"/>
                                        <p:tgtEl>
                                          <p:spTgt spid="28"/>
                                        </p:tgtEl>
                                        <p:attrNameLst>
                                          <p:attrName>ppt_x</p:attrName>
                                        </p:attrNameLst>
                                      </p:cBhvr>
                                      <p:tavLst>
                                        <p:tav tm="0">
                                          <p:val>
                                            <p:strVal val="1+#ppt_w/2"/>
                                          </p:val>
                                        </p:tav>
                                        <p:tav tm="100000">
                                          <p:val>
                                            <p:strVal val="#ppt_x"/>
                                          </p:val>
                                        </p:tav>
                                      </p:tavLst>
                                    </p:anim>
                                    <p:anim calcmode="lin" valueType="num">
                                      <p:cBhvr additive="base">
                                        <p:cTn id="87" dur="500" fill="hold"/>
                                        <p:tgtEl>
                                          <p:spTgt spid="28"/>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 calcmode="lin" valueType="num">
                                      <p:cBhvr additive="base">
                                        <p:cTn id="90" dur="500" fill="hold"/>
                                        <p:tgtEl>
                                          <p:spTgt spid="29"/>
                                        </p:tgtEl>
                                        <p:attrNameLst>
                                          <p:attrName>ppt_x</p:attrName>
                                        </p:attrNameLst>
                                      </p:cBhvr>
                                      <p:tavLst>
                                        <p:tav tm="0">
                                          <p:val>
                                            <p:strVal val="1+#ppt_w/2"/>
                                          </p:val>
                                        </p:tav>
                                        <p:tav tm="100000">
                                          <p:val>
                                            <p:strVal val="#ppt_x"/>
                                          </p:val>
                                        </p:tav>
                                      </p:tavLst>
                                    </p:anim>
                                    <p:anim calcmode="lin" valueType="num">
                                      <p:cBhvr additive="base">
                                        <p:cTn id="91" dur="500" fill="hold"/>
                                        <p:tgtEl>
                                          <p:spTgt spid="29"/>
                                        </p:tgtEl>
                                        <p:attrNameLst>
                                          <p:attrName>ppt_y</p:attrName>
                                        </p:attrNameLst>
                                      </p:cBhvr>
                                      <p:tavLst>
                                        <p:tav tm="0">
                                          <p:val>
                                            <p:strVal val="#ppt_y"/>
                                          </p:val>
                                        </p:tav>
                                        <p:tav tm="100000">
                                          <p:val>
                                            <p:strVal val="#ppt_y"/>
                                          </p:val>
                                        </p:tav>
                                      </p:tavLst>
                                    </p:anim>
                                  </p:childTnLst>
                                </p:cTn>
                              </p:par>
                              <p:par>
                                <p:cTn id="92" presetID="2" presetClass="entr" presetSubtype="2"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 calcmode="lin" valueType="num">
                                      <p:cBhvr additive="base">
                                        <p:cTn id="94" dur="500" fill="hold"/>
                                        <p:tgtEl>
                                          <p:spTgt spid="32"/>
                                        </p:tgtEl>
                                        <p:attrNameLst>
                                          <p:attrName>ppt_x</p:attrName>
                                        </p:attrNameLst>
                                      </p:cBhvr>
                                      <p:tavLst>
                                        <p:tav tm="0">
                                          <p:val>
                                            <p:strVal val="1+#ppt_w/2"/>
                                          </p:val>
                                        </p:tav>
                                        <p:tav tm="100000">
                                          <p:val>
                                            <p:strVal val="#ppt_x"/>
                                          </p:val>
                                        </p:tav>
                                      </p:tavLst>
                                    </p:anim>
                                    <p:anim calcmode="lin" valueType="num">
                                      <p:cBhvr additive="base">
                                        <p:cTn id="95" dur="500" fill="hold"/>
                                        <p:tgtEl>
                                          <p:spTgt spid="32"/>
                                        </p:tgtEl>
                                        <p:attrNameLst>
                                          <p:attrName>ppt_y</p:attrName>
                                        </p:attrNameLst>
                                      </p:cBhvr>
                                      <p:tavLst>
                                        <p:tav tm="0">
                                          <p:val>
                                            <p:strVal val="#ppt_y"/>
                                          </p:val>
                                        </p:tav>
                                        <p:tav tm="100000">
                                          <p:val>
                                            <p:strVal val="#ppt_y"/>
                                          </p:val>
                                        </p:tav>
                                      </p:tavLst>
                                    </p:anim>
                                  </p:childTnLst>
                                </p:cTn>
                              </p:par>
                              <p:par>
                                <p:cTn id="96" presetID="2" presetClass="entr" presetSubtype="2" fill="hold" grpId="0" nodeType="withEffect">
                                  <p:stCondLst>
                                    <p:cond delay="0"/>
                                  </p:stCondLst>
                                  <p:childTnLst>
                                    <p:set>
                                      <p:cBhvr>
                                        <p:cTn id="97" dur="1" fill="hold">
                                          <p:stCondLst>
                                            <p:cond delay="0"/>
                                          </p:stCondLst>
                                        </p:cTn>
                                        <p:tgtEl>
                                          <p:spTgt spid="30"/>
                                        </p:tgtEl>
                                        <p:attrNameLst>
                                          <p:attrName>style.visibility</p:attrName>
                                        </p:attrNameLst>
                                      </p:cBhvr>
                                      <p:to>
                                        <p:strVal val="visible"/>
                                      </p:to>
                                    </p:set>
                                    <p:anim calcmode="lin" valueType="num">
                                      <p:cBhvr additive="base">
                                        <p:cTn id="98" dur="500" fill="hold"/>
                                        <p:tgtEl>
                                          <p:spTgt spid="30"/>
                                        </p:tgtEl>
                                        <p:attrNameLst>
                                          <p:attrName>ppt_x</p:attrName>
                                        </p:attrNameLst>
                                      </p:cBhvr>
                                      <p:tavLst>
                                        <p:tav tm="0">
                                          <p:val>
                                            <p:strVal val="1+#ppt_w/2"/>
                                          </p:val>
                                        </p:tav>
                                        <p:tav tm="100000">
                                          <p:val>
                                            <p:strVal val="#ppt_x"/>
                                          </p:val>
                                        </p:tav>
                                      </p:tavLst>
                                    </p:anim>
                                    <p:anim calcmode="lin" valueType="num">
                                      <p:cBhvr additive="base">
                                        <p:cTn id="99" dur="500" fill="hold"/>
                                        <p:tgtEl>
                                          <p:spTgt spid="30"/>
                                        </p:tgtEl>
                                        <p:attrNameLst>
                                          <p:attrName>ppt_y</p:attrName>
                                        </p:attrNameLst>
                                      </p:cBhvr>
                                      <p:tavLst>
                                        <p:tav tm="0">
                                          <p:val>
                                            <p:strVal val="#ppt_y"/>
                                          </p:val>
                                        </p:tav>
                                        <p:tav tm="100000">
                                          <p:val>
                                            <p:strVal val="#ppt_y"/>
                                          </p:val>
                                        </p:tav>
                                      </p:tavLst>
                                    </p:anim>
                                  </p:childTnLst>
                                </p:cTn>
                              </p:par>
                              <p:par>
                                <p:cTn id="100" presetID="2" presetClass="entr" presetSubtype="2" fill="hold" grpId="0" nodeType="withEffect">
                                  <p:stCondLst>
                                    <p:cond delay="0"/>
                                  </p:stCondLst>
                                  <p:childTnLst>
                                    <p:set>
                                      <p:cBhvr>
                                        <p:cTn id="101" dur="1" fill="hold">
                                          <p:stCondLst>
                                            <p:cond delay="0"/>
                                          </p:stCondLst>
                                        </p:cTn>
                                        <p:tgtEl>
                                          <p:spTgt spid="34"/>
                                        </p:tgtEl>
                                        <p:attrNameLst>
                                          <p:attrName>style.visibility</p:attrName>
                                        </p:attrNameLst>
                                      </p:cBhvr>
                                      <p:to>
                                        <p:strVal val="visible"/>
                                      </p:to>
                                    </p:set>
                                    <p:anim calcmode="lin" valueType="num">
                                      <p:cBhvr additive="base">
                                        <p:cTn id="102" dur="500" fill="hold"/>
                                        <p:tgtEl>
                                          <p:spTgt spid="34"/>
                                        </p:tgtEl>
                                        <p:attrNameLst>
                                          <p:attrName>ppt_x</p:attrName>
                                        </p:attrNameLst>
                                      </p:cBhvr>
                                      <p:tavLst>
                                        <p:tav tm="0">
                                          <p:val>
                                            <p:strVal val="1+#ppt_w/2"/>
                                          </p:val>
                                        </p:tav>
                                        <p:tav tm="100000">
                                          <p:val>
                                            <p:strVal val="#ppt_x"/>
                                          </p:val>
                                        </p:tav>
                                      </p:tavLst>
                                    </p:anim>
                                    <p:anim calcmode="lin" valueType="num">
                                      <p:cBhvr additive="base">
                                        <p:cTn id="103" dur="500" fill="hold"/>
                                        <p:tgtEl>
                                          <p:spTgt spid="34"/>
                                        </p:tgtEl>
                                        <p:attrNameLst>
                                          <p:attrName>ppt_y</p:attrName>
                                        </p:attrNameLst>
                                      </p:cBhvr>
                                      <p:tavLst>
                                        <p:tav tm="0">
                                          <p:val>
                                            <p:strVal val="#ppt_y"/>
                                          </p:val>
                                        </p:tav>
                                        <p:tav tm="100000">
                                          <p:val>
                                            <p:strVal val="#ppt_y"/>
                                          </p:val>
                                        </p:tav>
                                      </p:tavLst>
                                    </p:anim>
                                  </p:childTnLst>
                                </p:cTn>
                              </p:par>
                              <p:par>
                                <p:cTn id="104" presetID="2" presetClass="entr" presetSubtype="2"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 calcmode="lin" valueType="num">
                                      <p:cBhvr additive="base">
                                        <p:cTn id="106" dur="500" fill="hold"/>
                                        <p:tgtEl>
                                          <p:spTgt spid="31"/>
                                        </p:tgtEl>
                                        <p:attrNameLst>
                                          <p:attrName>ppt_x</p:attrName>
                                        </p:attrNameLst>
                                      </p:cBhvr>
                                      <p:tavLst>
                                        <p:tav tm="0">
                                          <p:val>
                                            <p:strVal val="1+#ppt_w/2"/>
                                          </p:val>
                                        </p:tav>
                                        <p:tav tm="100000">
                                          <p:val>
                                            <p:strVal val="#ppt_x"/>
                                          </p:val>
                                        </p:tav>
                                      </p:tavLst>
                                    </p:anim>
                                    <p:anim calcmode="lin" valueType="num">
                                      <p:cBhvr additive="base">
                                        <p:cTn id="107" dur="500" fill="hold"/>
                                        <p:tgtEl>
                                          <p:spTgt spid="31"/>
                                        </p:tgtEl>
                                        <p:attrNameLst>
                                          <p:attrName>ppt_y</p:attrName>
                                        </p:attrNameLst>
                                      </p:cBhvr>
                                      <p:tavLst>
                                        <p:tav tm="0">
                                          <p:val>
                                            <p:strVal val="#ppt_y"/>
                                          </p:val>
                                        </p:tav>
                                        <p:tav tm="100000">
                                          <p:val>
                                            <p:strVal val="#ppt_y"/>
                                          </p:val>
                                        </p:tav>
                                      </p:tavLst>
                                    </p:anim>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P spid="30" grpId="0" animBg="1"/>
      <p:bldP spid="31" grpId="0" animBg="1"/>
      <p:bldP spid="32" grpId="0" animBg="1"/>
      <p:bldP spid="33" grpId="0" animBg="1"/>
      <p:bldP spid="34" grpId="0" animBg="1"/>
      <p:bldP spid="35" grpId="0"/>
      <p:bldP spid="37" grpId="0"/>
      <p:bldP spid="38" grpId="0"/>
      <p:bldP spid="39" grpId="0"/>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fld id="{BECA2720-7D44-E44C-9E27-BCFF559B9905}" type="datetime3">
              <a:rPr lang="fr-BE" smtClean="0"/>
              <a:pPr/>
              <a:t>5.06.19</a:t>
            </a:fld>
            <a:endParaRPr lang="fr-FR" dirty="0"/>
          </a:p>
        </p:txBody>
      </p:sp>
      <p:sp>
        <p:nvSpPr>
          <p:cNvPr id="5" name="Espace réservé du pied de page 4"/>
          <p:cNvSpPr>
            <a:spLocks noGrp="1"/>
          </p:cNvSpPr>
          <p:nvPr>
            <p:ph type="ftr" sz="quarter" idx="15"/>
          </p:nvPr>
        </p:nvSpPr>
        <p:spPr/>
        <p:txBody>
          <a:bodyPr/>
          <a:lstStyle/>
          <a:p>
            <a:r>
              <a:rPr lang="fr-FR" b="1" dirty="0" smtClean="0">
                <a:solidFill>
                  <a:schemeClr val="tx1"/>
                </a:solidFill>
                <a:latin typeface="Montserrat Semi" charset="0"/>
                <a:ea typeface="Montserrat Semi" charset="0"/>
                <a:cs typeface="Montserrat Semi" charset="0"/>
              </a:rPr>
              <a:t>SUSCHEM</a:t>
            </a:r>
            <a:r>
              <a:rPr lang="fr-FR" dirty="0" smtClean="0"/>
              <a:t> – Bioeconomy for Glycoscience</a:t>
            </a:r>
            <a:endParaRPr lang="fr-FR" dirty="0"/>
          </a:p>
        </p:txBody>
      </p:sp>
      <p:sp>
        <p:nvSpPr>
          <p:cNvPr id="7" name="Rectangle 6"/>
          <p:cNvSpPr/>
          <p:nvPr/>
        </p:nvSpPr>
        <p:spPr>
          <a:xfrm>
            <a:off x="281663" y="1961322"/>
            <a:ext cx="765259" cy="315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space réservé du texte 5"/>
          <p:cNvSpPr>
            <a:spLocks noGrp="1"/>
          </p:cNvSpPr>
          <p:nvPr>
            <p:ph type="body" sz="quarter" idx="16"/>
          </p:nvPr>
        </p:nvSpPr>
        <p:spPr>
          <a:xfrm>
            <a:off x="4609389" y="1375327"/>
            <a:ext cx="3990865" cy="4508637"/>
          </a:xfrm>
        </p:spPr>
        <p:txBody>
          <a:bodyPr>
            <a:noAutofit/>
          </a:bodyPr>
          <a:lstStyle/>
          <a:p>
            <a:pPr>
              <a:buFont typeface="Wingdings" panose="05000000000000000000" pitchFamily="2" charset="2"/>
              <a:buChar char="q"/>
            </a:pPr>
            <a:r>
              <a:rPr lang="en-GB" sz="1600" dirty="0" smtClean="0"/>
              <a:t>PA5</a:t>
            </a:r>
            <a:r>
              <a:rPr lang="en-GB" sz="1600" dirty="0"/>
              <a:t>: “Sustainable, inclusive and circular bio-based solutions;</a:t>
            </a:r>
          </a:p>
          <a:p>
            <a:pPr marL="0" indent="0">
              <a:buNone/>
            </a:pPr>
            <a:endParaRPr lang="en-GB" sz="1600" dirty="0"/>
          </a:p>
          <a:p>
            <a:pPr>
              <a:buFont typeface="Wingdings" panose="05000000000000000000" pitchFamily="2" charset="2"/>
              <a:buChar char="q"/>
            </a:pPr>
            <a:r>
              <a:rPr lang="en-GB" sz="1600" dirty="0"/>
              <a:t> PA6: “Clean hydrogen and sustainable energy storage, technologies with low environmental footprint and less energy-intensive production;</a:t>
            </a:r>
          </a:p>
          <a:p>
            <a:pPr marL="0" indent="0">
              <a:buNone/>
            </a:pPr>
            <a:endParaRPr lang="en-GB" sz="1600" dirty="0"/>
          </a:p>
          <a:p>
            <a:pPr>
              <a:buFont typeface="Wingdings" panose="05000000000000000000" pitchFamily="2" charset="2"/>
              <a:buChar char="q"/>
            </a:pPr>
            <a:r>
              <a:rPr lang="en-GB" sz="1600" dirty="0"/>
              <a:t> PA7: “Clean, connected, cooperative, autonomous and automated solutions for future mobility demands of people and goods;</a:t>
            </a:r>
          </a:p>
          <a:p>
            <a:pPr marL="0" indent="0">
              <a:buNone/>
            </a:pPr>
            <a:endParaRPr lang="en-GB" sz="1600" dirty="0"/>
          </a:p>
          <a:p>
            <a:pPr>
              <a:buFont typeface="Wingdings" panose="05000000000000000000" pitchFamily="2" charset="2"/>
              <a:buChar char="q"/>
            </a:pPr>
            <a:r>
              <a:rPr lang="en-GB" sz="1600" dirty="0"/>
              <a:t> PA8: “Innovative and R&amp;D-intensive SMEs”.</a:t>
            </a:r>
          </a:p>
          <a:p>
            <a:pPr marL="0" indent="0">
              <a:buNone/>
            </a:pPr>
            <a:endParaRPr lang="fr-BE" sz="1600" dirty="0"/>
          </a:p>
        </p:txBody>
      </p:sp>
      <p:sp>
        <p:nvSpPr>
          <p:cNvPr id="3" name="Espace réservé du texte 2"/>
          <p:cNvSpPr>
            <a:spLocks noGrp="1"/>
          </p:cNvSpPr>
          <p:nvPr>
            <p:ph type="body" sz="quarter" idx="12"/>
          </p:nvPr>
        </p:nvSpPr>
        <p:spPr>
          <a:xfrm>
            <a:off x="423106" y="993534"/>
            <a:ext cx="3990865" cy="5021450"/>
          </a:xfrm>
        </p:spPr>
        <p:txBody>
          <a:bodyPr>
            <a:noAutofit/>
          </a:bodyPr>
          <a:lstStyle/>
          <a:p>
            <a:pPr marL="0" indent="0">
              <a:buNone/>
            </a:pPr>
            <a:endParaRPr lang="en-US" sz="1600" dirty="0"/>
          </a:p>
          <a:p>
            <a:pPr>
              <a:buFont typeface="Wingdings" panose="05000000000000000000" pitchFamily="2" charset="2"/>
              <a:buChar char="q"/>
            </a:pPr>
            <a:r>
              <a:rPr lang="en-GB" sz="1600" dirty="0"/>
              <a:t>PA1: “Faster development and safer use of health innovations for European patients and global health</a:t>
            </a:r>
            <a:r>
              <a:rPr lang="en-GB" sz="1600" dirty="0" smtClean="0"/>
              <a:t>;  </a:t>
            </a:r>
            <a:endParaRPr lang="en-GB" sz="1600" dirty="0"/>
          </a:p>
          <a:p>
            <a:pPr marL="0" indent="0">
              <a:buNone/>
            </a:pPr>
            <a:endParaRPr lang="en-GB" sz="1600" dirty="0"/>
          </a:p>
          <a:p>
            <a:pPr>
              <a:buFont typeface="Wingdings" panose="05000000000000000000" pitchFamily="2" charset="2"/>
              <a:buChar char="q"/>
            </a:pPr>
            <a:r>
              <a:rPr lang="en-GB" sz="1600" dirty="0"/>
              <a:t> PA2: “Advancing key digital and enabling technologies and their use, including </a:t>
            </a:r>
            <a:r>
              <a:rPr lang="en-GB" sz="1600" dirty="0" smtClean="0"/>
              <a:t>artificial  </a:t>
            </a:r>
            <a:r>
              <a:rPr lang="en-GB" sz="1600" dirty="0"/>
              <a:t>intelligence and quantum computing;</a:t>
            </a:r>
          </a:p>
          <a:p>
            <a:pPr marL="0" indent="0">
              <a:buNone/>
            </a:pPr>
            <a:endParaRPr lang="en-GB" sz="1600" dirty="0"/>
          </a:p>
          <a:p>
            <a:pPr>
              <a:buFont typeface="Wingdings" panose="05000000000000000000" pitchFamily="2" charset="2"/>
              <a:buChar char="q"/>
            </a:pPr>
            <a:r>
              <a:rPr lang="en-GB" sz="1600" dirty="0"/>
              <a:t> PA3: “European leadership in metrology, including an integrated metrology system;</a:t>
            </a:r>
          </a:p>
          <a:p>
            <a:pPr>
              <a:buFont typeface="Wingdings" panose="05000000000000000000" pitchFamily="2" charset="2"/>
              <a:buChar char="q"/>
            </a:pPr>
            <a:endParaRPr lang="en-GB" sz="1600" dirty="0"/>
          </a:p>
          <a:p>
            <a:pPr>
              <a:buFont typeface="Wingdings" panose="05000000000000000000" pitchFamily="2" charset="2"/>
              <a:buChar char="q"/>
            </a:pPr>
            <a:r>
              <a:rPr lang="en-GB" sz="1600" dirty="0"/>
              <a:t> PA4: “Accelerated competitiveness, safety and environmental performance  of EU air traffic, aviation and rail”;</a:t>
            </a:r>
          </a:p>
          <a:p>
            <a:pPr marL="0" indent="0">
              <a:buNone/>
            </a:pPr>
            <a:endParaRPr lang="fr-FR" sz="1600" dirty="0"/>
          </a:p>
        </p:txBody>
      </p:sp>
      <p:sp>
        <p:nvSpPr>
          <p:cNvPr id="8" name="TextBox 7"/>
          <p:cNvSpPr txBox="1"/>
          <p:nvPr/>
        </p:nvSpPr>
        <p:spPr>
          <a:xfrm>
            <a:off x="6542854" y="6633029"/>
            <a:ext cx="914400" cy="914400"/>
          </a:xfrm>
          <a:prstGeom prst="rect">
            <a:avLst/>
          </a:prstGeom>
        </p:spPr>
        <p:txBody>
          <a:bodyPr vert="horz" wrap="none" lIns="91440" tIns="45720" rIns="91440" bIns="45720" rtlCol="0" anchor="b">
            <a:normAutofit/>
          </a:bodyPr>
          <a:lstStyle/>
          <a:p>
            <a:endParaRPr lang="en-GB" sz="1000" dirty="0" smtClean="0"/>
          </a:p>
        </p:txBody>
      </p:sp>
      <p:sp>
        <p:nvSpPr>
          <p:cNvPr id="9" name="Titre 1"/>
          <p:cNvSpPr txBox="1">
            <a:spLocks/>
          </p:cNvSpPr>
          <p:nvPr/>
        </p:nvSpPr>
        <p:spPr>
          <a:xfrm>
            <a:off x="2154672" y="-125733"/>
            <a:ext cx="8204966" cy="1119267"/>
          </a:xfrm>
          <a:prstGeom prst="rect">
            <a:avLst/>
          </a:prstGeom>
        </p:spPr>
        <p:txBody>
          <a:bodyPr vert="horz" lIns="91440" tIns="45720" rIns="91440" bIns="45720" rtlCol="0" anchor="b">
            <a:normAutofit fontScale="97500"/>
          </a:bodyPr>
          <a:lstStyle>
            <a:lvl1pPr algn="l" defTabSz="914390" rtl="0" eaLnBrk="1" latinLnBrk="0" hangingPunct="1">
              <a:lnSpc>
                <a:spcPct val="90000"/>
              </a:lnSpc>
              <a:spcBef>
                <a:spcPct val="0"/>
              </a:spcBef>
              <a:buNone/>
              <a:defRPr sz="3600" b="1" i="0" kern="1200" baseline="0">
                <a:solidFill>
                  <a:schemeClr val="tx1"/>
                </a:solidFill>
                <a:latin typeface="Montserrat Semi" charset="0"/>
                <a:ea typeface="Montserrat Semi" charset="0"/>
                <a:cs typeface="Montserrat Semi" charset="0"/>
              </a:defRPr>
            </a:lvl1pPr>
          </a:lstStyle>
          <a:p>
            <a:r>
              <a:rPr lang="fr-FR" sz="2200" b="0" dirty="0" smtClean="0">
                <a:solidFill>
                  <a:srgbClr val="00B050"/>
                </a:solidFill>
              </a:rPr>
              <a:t>Horizon Europe </a:t>
            </a:r>
            <a:r>
              <a:rPr lang="fr-FR" sz="2200" b="0" dirty="0" err="1" smtClean="0">
                <a:solidFill>
                  <a:srgbClr val="00B050"/>
                </a:solidFill>
              </a:rPr>
              <a:t>Partnerships</a:t>
            </a:r>
            <a:r>
              <a:rPr lang="fr-FR" sz="2200" b="0" dirty="0" smtClean="0">
                <a:solidFill>
                  <a:srgbClr val="00B050"/>
                </a:solidFill>
              </a:rPr>
              <a:t> </a:t>
            </a:r>
            <a:r>
              <a:rPr lang="fr-FR" sz="2200" b="0" dirty="0" err="1" smtClean="0">
                <a:solidFill>
                  <a:srgbClr val="00B050"/>
                </a:solidFill>
              </a:rPr>
              <a:t>that</a:t>
            </a:r>
            <a:r>
              <a:rPr lang="fr-FR" sz="2200" b="0" dirty="0" smtClean="0">
                <a:solidFill>
                  <a:srgbClr val="00B050"/>
                </a:solidFill>
              </a:rPr>
              <a:t> are relevant for us to</a:t>
            </a:r>
          </a:p>
          <a:p>
            <a:r>
              <a:rPr lang="fr-FR" sz="2200" b="0" dirty="0" err="1" smtClean="0">
                <a:solidFill>
                  <a:srgbClr val="00B050"/>
                </a:solidFill>
              </a:rPr>
              <a:t>target</a:t>
            </a:r>
            <a:r>
              <a:rPr lang="fr-FR" sz="2200" b="0" dirty="0" smtClean="0">
                <a:solidFill>
                  <a:srgbClr val="00B050"/>
                </a:solidFill>
              </a:rPr>
              <a:t>, </a:t>
            </a:r>
            <a:r>
              <a:rPr lang="fr-FR" sz="2200" b="0" dirty="0" err="1" smtClean="0">
                <a:solidFill>
                  <a:srgbClr val="00B050"/>
                </a:solidFill>
              </a:rPr>
              <a:t>where</a:t>
            </a:r>
            <a:r>
              <a:rPr lang="fr-FR" sz="2200" b="0" dirty="0" smtClean="0">
                <a:solidFill>
                  <a:srgbClr val="00B050"/>
                </a:solidFill>
              </a:rPr>
              <a:t> </a:t>
            </a:r>
            <a:r>
              <a:rPr lang="fr-FR" sz="2200" b="0" dirty="0" err="1" smtClean="0">
                <a:solidFill>
                  <a:srgbClr val="00B050"/>
                </a:solidFill>
              </a:rPr>
              <a:t>novel</a:t>
            </a:r>
            <a:r>
              <a:rPr lang="fr-FR" sz="2200" b="0" dirty="0" smtClean="0">
                <a:solidFill>
                  <a:srgbClr val="00B050"/>
                </a:solidFill>
              </a:rPr>
              <a:t> glycoscience structural insights</a:t>
            </a:r>
          </a:p>
          <a:p>
            <a:r>
              <a:rPr lang="fr-FR" sz="2200" b="0" dirty="0">
                <a:solidFill>
                  <a:srgbClr val="00B050"/>
                </a:solidFill>
              </a:rPr>
              <a:t>a</a:t>
            </a:r>
            <a:r>
              <a:rPr lang="fr-FR" sz="2200" b="0" dirty="0" smtClean="0">
                <a:solidFill>
                  <a:srgbClr val="00B050"/>
                </a:solidFill>
              </a:rPr>
              <a:t>re </a:t>
            </a:r>
            <a:r>
              <a:rPr lang="fr-FR" sz="2200" b="0" dirty="0" err="1" smtClean="0">
                <a:solidFill>
                  <a:srgbClr val="00B050"/>
                </a:solidFill>
              </a:rPr>
              <a:t>needed</a:t>
            </a:r>
            <a:r>
              <a:rPr lang="fr-FR" sz="2200" b="0" dirty="0" smtClean="0">
                <a:solidFill>
                  <a:srgbClr val="00B050"/>
                </a:solidFill>
              </a:rPr>
              <a:t>……</a:t>
            </a:r>
            <a:endParaRPr lang="fr-FR" sz="2200" b="0" dirty="0">
              <a:solidFill>
                <a:srgbClr val="00B050"/>
              </a:solidFill>
            </a:endParaRPr>
          </a:p>
        </p:txBody>
      </p:sp>
      <p:sp>
        <p:nvSpPr>
          <p:cNvPr id="11" name="Rectangle 10"/>
          <p:cNvSpPr/>
          <p:nvPr/>
        </p:nvSpPr>
        <p:spPr>
          <a:xfrm>
            <a:off x="417778" y="1375327"/>
            <a:ext cx="3990865"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23106" y="2554514"/>
            <a:ext cx="3804720" cy="11756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23106" y="4053213"/>
            <a:ext cx="3524780"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640609" y="5239657"/>
            <a:ext cx="3719620" cy="6443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640608" y="1375327"/>
            <a:ext cx="3603505" cy="7435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978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54672" y="326012"/>
            <a:ext cx="8204966" cy="663983"/>
          </a:xfrm>
        </p:spPr>
        <p:txBody>
          <a:bodyPr>
            <a:normAutofit fontScale="90000"/>
          </a:bodyPr>
          <a:lstStyle/>
          <a:p>
            <a:r>
              <a:rPr lang="fr-FR" sz="2800" b="0" dirty="0" err="1" smtClean="0">
                <a:solidFill>
                  <a:srgbClr val="00B050"/>
                </a:solidFill>
              </a:rPr>
              <a:t>Glycoscience</a:t>
            </a:r>
            <a:r>
              <a:rPr lang="fr-FR" sz="2800" b="0" dirty="0" smtClean="0">
                <a:solidFill>
                  <a:srgbClr val="00B050"/>
                </a:solidFill>
              </a:rPr>
              <a:t> </a:t>
            </a:r>
            <a:r>
              <a:rPr lang="fr-FR" sz="2800" b="0" dirty="0" err="1" smtClean="0">
                <a:solidFill>
                  <a:srgbClr val="00B050"/>
                </a:solidFill>
              </a:rPr>
              <a:t>research</a:t>
            </a:r>
            <a:r>
              <a:rPr lang="fr-FR" sz="2800" b="0" dirty="0" smtClean="0">
                <a:solidFill>
                  <a:srgbClr val="00B050"/>
                </a:solidFill>
              </a:rPr>
              <a:t>: how do </a:t>
            </a:r>
            <a:r>
              <a:rPr lang="fr-FR" sz="2800" b="0" dirty="0" err="1" smtClean="0">
                <a:solidFill>
                  <a:srgbClr val="00B050"/>
                </a:solidFill>
              </a:rPr>
              <a:t>we</a:t>
            </a:r>
            <a:r>
              <a:rPr lang="fr-FR" sz="2800" b="0" dirty="0" smtClean="0">
                <a:solidFill>
                  <a:srgbClr val="00B050"/>
                </a:solidFill>
              </a:rPr>
              <a:t> </a:t>
            </a:r>
            <a:r>
              <a:rPr lang="fr-FR" sz="2800" b="0" dirty="0" err="1" smtClean="0">
                <a:solidFill>
                  <a:srgbClr val="00B050"/>
                </a:solidFill>
              </a:rPr>
              <a:t>obtain</a:t>
            </a:r>
            <a:r>
              <a:rPr lang="fr-FR" sz="2800" b="0" dirty="0" smtClean="0">
                <a:solidFill>
                  <a:srgbClr val="00B050"/>
                </a:solidFill>
              </a:rPr>
              <a:t> the </a:t>
            </a:r>
            <a:br>
              <a:rPr lang="fr-FR" sz="2800" b="0" dirty="0" smtClean="0">
                <a:solidFill>
                  <a:srgbClr val="00B050"/>
                </a:solidFill>
              </a:rPr>
            </a:br>
            <a:r>
              <a:rPr lang="fr-FR" sz="2800" b="0" dirty="0" err="1" smtClean="0">
                <a:solidFill>
                  <a:srgbClr val="00B050"/>
                </a:solidFill>
              </a:rPr>
              <a:t>funding</a:t>
            </a:r>
            <a:r>
              <a:rPr lang="fr-FR" sz="2800" b="0" dirty="0" smtClean="0">
                <a:solidFill>
                  <a:srgbClr val="00B050"/>
                </a:solidFill>
              </a:rPr>
              <a:t> </a:t>
            </a:r>
            <a:r>
              <a:rPr lang="fr-FR" sz="2800" b="0" dirty="0" err="1" smtClean="0">
                <a:solidFill>
                  <a:srgbClr val="00B050"/>
                </a:solidFill>
              </a:rPr>
              <a:t>required</a:t>
            </a:r>
            <a:r>
              <a:rPr lang="fr-FR" sz="2800" b="0" dirty="0" smtClean="0">
                <a:solidFill>
                  <a:srgbClr val="00B050"/>
                </a:solidFill>
              </a:rPr>
              <a:t> </a:t>
            </a:r>
            <a:r>
              <a:rPr lang="fr-FR" sz="2800" b="0" dirty="0" err="1" smtClean="0">
                <a:solidFill>
                  <a:srgbClr val="00B050"/>
                </a:solidFill>
              </a:rPr>
              <a:t>within</a:t>
            </a:r>
            <a:r>
              <a:rPr lang="fr-FR" sz="2800" b="0" dirty="0" smtClean="0">
                <a:solidFill>
                  <a:srgbClr val="00B050"/>
                </a:solidFill>
              </a:rPr>
              <a:t> the EU </a:t>
            </a:r>
            <a:r>
              <a:rPr lang="fr-FR" sz="2800" b="0" dirty="0" err="1" smtClean="0">
                <a:solidFill>
                  <a:srgbClr val="00B050"/>
                </a:solidFill>
              </a:rPr>
              <a:t>Bioeconomy</a:t>
            </a:r>
            <a:r>
              <a:rPr lang="fr-FR" sz="2800" b="0" dirty="0" smtClean="0">
                <a:solidFill>
                  <a:srgbClr val="00B050"/>
                </a:solidFill>
              </a:rPr>
              <a:t>?</a:t>
            </a:r>
            <a:endParaRPr lang="fr-FR" sz="2800" b="0" dirty="0">
              <a:solidFill>
                <a:srgbClr val="00B050"/>
              </a:solidFill>
            </a:endParaRPr>
          </a:p>
        </p:txBody>
      </p:sp>
      <p:sp>
        <p:nvSpPr>
          <p:cNvPr id="4" name="Espace réservé de la date 3"/>
          <p:cNvSpPr>
            <a:spLocks noGrp="1"/>
          </p:cNvSpPr>
          <p:nvPr>
            <p:ph type="dt" sz="half" idx="14"/>
          </p:nvPr>
        </p:nvSpPr>
        <p:spPr/>
        <p:txBody>
          <a:bodyPr/>
          <a:lstStyle/>
          <a:p>
            <a:fld id="{BECA2720-7D44-E44C-9E27-BCFF559B9905}" type="datetime3">
              <a:rPr lang="fr-BE" smtClean="0"/>
              <a:pPr/>
              <a:t>5.06.19</a:t>
            </a:fld>
            <a:endParaRPr lang="fr-FR" dirty="0"/>
          </a:p>
        </p:txBody>
      </p:sp>
      <p:sp>
        <p:nvSpPr>
          <p:cNvPr id="8" name="Rectangle 7"/>
          <p:cNvSpPr/>
          <p:nvPr/>
        </p:nvSpPr>
        <p:spPr>
          <a:xfrm>
            <a:off x="417778" y="1852630"/>
            <a:ext cx="914400"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30783" y="1236404"/>
            <a:ext cx="914400" cy="914400"/>
          </a:xfrm>
          <a:prstGeom prst="rect">
            <a:avLst/>
          </a:prstGeom>
        </p:spPr>
        <p:txBody>
          <a:bodyPr vert="horz" wrap="none" lIns="91440" tIns="45720" rIns="91440" bIns="45720" rtlCol="0" anchor="b">
            <a:noAutofit/>
          </a:bodyPr>
          <a:lstStyle/>
          <a:p>
            <a:r>
              <a:rPr lang="en-GB" sz="2400" b="1" dirty="0" smtClean="0"/>
              <a:t>3.3: </a:t>
            </a:r>
            <a:r>
              <a:rPr lang="en-GB" sz="2000" dirty="0" smtClean="0"/>
              <a:t>We must </a:t>
            </a:r>
            <a:r>
              <a:rPr lang="en-GB" sz="2000" b="1" dirty="0" smtClean="0"/>
              <a:t>involve</a:t>
            </a:r>
            <a:r>
              <a:rPr lang="en-GB" sz="2000" dirty="0" smtClean="0"/>
              <a:t> interested parties, including the general public, to show them</a:t>
            </a:r>
          </a:p>
          <a:p>
            <a:r>
              <a:rPr lang="en-GB" sz="2000" dirty="0"/>
              <a:t>w</a:t>
            </a:r>
            <a:r>
              <a:rPr lang="en-GB" sz="2000" dirty="0" smtClean="0"/>
              <a:t>hy investment in the </a:t>
            </a:r>
            <a:r>
              <a:rPr lang="en-GB" sz="2000" dirty="0" err="1" smtClean="0"/>
              <a:t>glycosciences</a:t>
            </a:r>
            <a:r>
              <a:rPr lang="en-GB" sz="2000" dirty="0" smtClean="0"/>
              <a:t> and glycotechnologies is in their interest and to </a:t>
            </a:r>
          </a:p>
          <a:p>
            <a:r>
              <a:rPr lang="en-GB" sz="2000" dirty="0" smtClean="0"/>
              <a:t>their benefit.  An organisation is in place to do this, called </a:t>
            </a:r>
            <a:r>
              <a:rPr lang="en-GB" sz="2000" b="1" dirty="0" smtClean="0"/>
              <a:t>CarboMet</a:t>
            </a:r>
            <a:r>
              <a:rPr lang="en-GB" sz="2000" b="1" dirty="0" smtClean="0">
                <a:solidFill>
                  <a:srgbClr val="FF0000"/>
                </a:solidFill>
              </a:rPr>
              <a:t>…..</a:t>
            </a:r>
          </a:p>
        </p:txBody>
      </p:sp>
      <p:sp>
        <p:nvSpPr>
          <p:cNvPr id="3" name="Text Placeholder 2"/>
          <p:cNvSpPr>
            <a:spLocks noGrp="1"/>
          </p:cNvSpPr>
          <p:nvPr>
            <p:ph type="body" sz="quarter" idx="12"/>
          </p:nvPr>
        </p:nvSpPr>
        <p:spPr/>
        <p:txBody>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13" name="Rectangle 4"/>
          <p:cNvSpPr>
            <a:spLocks noChangeArrowheads="1"/>
          </p:cNvSpPr>
          <p:nvPr/>
        </p:nvSpPr>
        <p:spPr bwMode="auto">
          <a:xfrm>
            <a:off x="-537030" y="3965248"/>
            <a:ext cx="571862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GB" altLang="en-US" sz="1400" b="1" dirty="0"/>
              <a:t>Metrology of Carbohydrates </a:t>
            </a:r>
          </a:p>
          <a:p>
            <a:pPr algn="ctr" eaLnBrk="1" hangingPunct="1">
              <a:lnSpc>
                <a:spcPct val="100000"/>
              </a:lnSpc>
              <a:spcBef>
                <a:spcPct val="0"/>
              </a:spcBef>
              <a:buFontTx/>
              <a:buNone/>
            </a:pPr>
            <a:r>
              <a:rPr lang="en-GB" altLang="en-US" sz="1400" b="1" dirty="0"/>
              <a:t>for </a:t>
            </a:r>
          </a:p>
          <a:p>
            <a:pPr algn="ctr" eaLnBrk="1" hangingPunct="1">
              <a:lnSpc>
                <a:spcPct val="100000"/>
              </a:lnSpc>
              <a:spcBef>
                <a:spcPct val="0"/>
              </a:spcBef>
              <a:buFontTx/>
              <a:buNone/>
            </a:pPr>
            <a:r>
              <a:rPr lang="en-GB" altLang="en-US" sz="1400" b="1" dirty="0"/>
              <a:t>Enabling </a:t>
            </a:r>
            <a:r>
              <a:rPr lang="en-GB" altLang="en-US" sz="1400" b="1" dirty="0" smtClean="0"/>
              <a:t>European </a:t>
            </a:r>
            <a:r>
              <a:rPr lang="en-GB" altLang="en-US" sz="1400" b="1" dirty="0" err="1"/>
              <a:t>BioIndustries</a:t>
            </a:r>
            <a:endParaRPr lang="en-GB" altLang="en-US" sz="1400" b="1" dirty="0"/>
          </a:p>
        </p:txBody>
      </p:sp>
      <p:sp>
        <p:nvSpPr>
          <p:cNvPr id="14" name="Rectangle 5"/>
          <p:cNvSpPr>
            <a:spLocks noChangeArrowheads="1"/>
          </p:cNvSpPr>
          <p:nvPr/>
        </p:nvSpPr>
        <p:spPr bwMode="auto">
          <a:xfrm>
            <a:off x="73478" y="4703912"/>
            <a:ext cx="44976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GB" altLang="en-US" sz="1400" b="1" i="1" dirty="0" smtClean="0"/>
              <a:t>Principal Investigator Professor </a:t>
            </a:r>
            <a:r>
              <a:rPr lang="en-GB" altLang="en-US" sz="1400" b="1" i="1" dirty="0"/>
              <a:t>Sabine Flitsch, MIB, University of Manchester, </a:t>
            </a:r>
            <a:r>
              <a:rPr lang="en-GB" altLang="en-US" sz="1400" b="1" i="1" dirty="0" smtClean="0"/>
              <a:t>UK</a:t>
            </a:r>
          </a:p>
          <a:p>
            <a:pPr algn="ctr" eaLnBrk="1" hangingPunct="1">
              <a:lnSpc>
                <a:spcPct val="100000"/>
              </a:lnSpc>
              <a:spcBef>
                <a:spcPct val="0"/>
              </a:spcBef>
              <a:buFontTx/>
              <a:buNone/>
            </a:pPr>
            <a:r>
              <a:rPr lang="en-GB" altLang="en-US" sz="1400" b="1" i="1" dirty="0" smtClean="0">
                <a:hlinkClick r:id="rId2"/>
              </a:rPr>
              <a:t>sabine.flitsch@manchester.ac.uk</a:t>
            </a:r>
            <a:r>
              <a:rPr lang="en-GB" altLang="en-US" sz="1400" b="1" i="1" dirty="0" smtClean="0"/>
              <a:t> </a:t>
            </a:r>
            <a:endParaRPr lang="en-GB" altLang="en-US" sz="1400" b="1" i="1" dirty="0"/>
          </a:p>
        </p:txBody>
      </p:sp>
      <p:pic>
        <p:nvPicPr>
          <p:cNvPr id="12" name="Picture 3"/>
          <p:cNvPicPr>
            <a:picLocks noChangeAspect="1"/>
          </p:cNvPicPr>
          <p:nvPr/>
        </p:nvPicPr>
        <p:blipFill>
          <a:blip r:embed="rId3">
            <a:extLst>
              <a:ext uri="{28A0092B-C50C-407E-A947-70E740481C1C}">
                <a14:useLocalDpi xmlns:a14="http://schemas.microsoft.com/office/drawing/2010/main" val="0"/>
              </a:ext>
            </a:extLst>
          </a:blip>
          <a:srcRect l="10803" t="23555" r="10078" b="26019"/>
          <a:stretch>
            <a:fillRect/>
          </a:stretch>
        </p:blipFill>
        <p:spPr bwMode="auto">
          <a:xfrm>
            <a:off x="1074210" y="2853102"/>
            <a:ext cx="2551227" cy="6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space réservé du texte 2"/>
          <p:cNvSpPr txBox="1">
            <a:spLocks/>
          </p:cNvSpPr>
          <p:nvPr/>
        </p:nvSpPr>
        <p:spPr>
          <a:xfrm>
            <a:off x="4386153" y="2411633"/>
            <a:ext cx="4511104" cy="3380614"/>
          </a:xfrm>
          <a:prstGeom prst="rect">
            <a:avLst/>
          </a:prstGeom>
        </p:spPr>
        <p:txBody>
          <a:bodyPr vert="horz" lIns="91440" tIns="45720" rIns="91440" bIns="45720" rtlCol="0">
            <a:noAutofit/>
          </a:bodyPr>
          <a:lstStyle>
            <a:lvl1pPr marL="228597" marR="0" indent="-228597" algn="l" defTabSz="91439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sz="1600" b="0" i="0" kern="1200">
                <a:solidFill>
                  <a:schemeClr val="tx2"/>
                </a:solidFill>
                <a:latin typeface="Montserrat" charset="0"/>
                <a:ea typeface="Montserrat" charset="0"/>
                <a:cs typeface="Montserrat" charset="0"/>
              </a:defRPr>
            </a:lvl1pPr>
            <a:lvl2pPr marL="685792" marR="0" indent="-228597" algn="l" defTabSz="914390" rtl="0" eaLnBrk="1" fontAlgn="auto" latinLnBrk="0" hangingPunct="1">
              <a:lnSpc>
                <a:spcPct val="100000"/>
              </a:lnSpc>
              <a:spcBef>
                <a:spcPts val="500"/>
              </a:spcBef>
              <a:spcAft>
                <a:spcPts val="0"/>
              </a:spcAft>
              <a:buClr>
                <a:schemeClr val="accent6"/>
              </a:buClr>
              <a:buSzTx/>
              <a:buFont typeface="Arial" panose="020B0604020202020204" pitchFamily="34" charset="0"/>
              <a:buChar char="•"/>
              <a:tabLst/>
              <a:defRPr sz="1600" b="0" i="0" kern="1200">
                <a:solidFill>
                  <a:schemeClr val="tx2"/>
                </a:solidFill>
                <a:latin typeface="Montserrat" charset="0"/>
                <a:ea typeface="Montserrat" charset="0"/>
                <a:cs typeface="Montserrat" charset="0"/>
              </a:defRPr>
            </a:lvl2pPr>
            <a:lvl3pPr marL="1142988" indent="-228597" algn="l" defTabSz="914390" rtl="0" eaLnBrk="1" latinLnBrk="0" hangingPunct="1">
              <a:lnSpc>
                <a:spcPct val="100000"/>
              </a:lnSpc>
              <a:spcBef>
                <a:spcPts val="500"/>
              </a:spcBef>
              <a:buClr>
                <a:schemeClr val="accent6"/>
              </a:buClr>
              <a:buFont typeface="Arial" panose="020B0604020202020204" pitchFamily="34" charset="0"/>
              <a:buChar char="•"/>
              <a:defRPr sz="1600" b="0" i="0" kern="1200">
                <a:solidFill>
                  <a:schemeClr val="tx2"/>
                </a:solidFill>
                <a:latin typeface="Montserrat" charset="0"/>
                <a:ea typeface="Montserrat" charset="0"/>
                <a:cs typeface="Montserrat" charset="0"/>
              </a:defRPr>
            </a:lvl3pPr>
            <a:lvl4pPr marL="1600183" indent="-228597" algn="l" defTabSz="914390" rtl="0" eaLnBrk="1" latinLnBrk="0" hangingPunct="1">
              <a:lnSpc>
                <a:spcPct val="100000"/>
              </a:lnSpc>
              <a:spcBef>
                <a:spcPts val="500"/>
              </a:spcBef>
              <a:buClr>
                <a:schemeClr val="accent6"/>
              </a:buClr>
              <a:buFont typeface="Arial" panose="020B0604020202020204" pitchFamily="34" charset="0"/>
              <a:buChar char="•"/>
              <a:defRPr sz="1600" b="0" i="0" kern="1200">
                <a:solidFill>
                  <a:schemeClr val="tx2"/>
                </a:solidFill>
                <a:latin typeface="Montserrat" charset="0"/>
                <a:ea typeface="Montserrat" charset="0"/>
                <a:cs typeface="Montserrat" charset="0"/>
              </a:defRPr>
            </a:lvl4pPr>
            <a:lvl5pPr marL="2057378" indent="-228597" algn="l" defTabSz="914390" rtl="0" eaLnBrk="1" latinLnBrk="0" hangingPunct="1">
              <a:lnSpc>
                <a:spcPct val="100000"/>
              </a:lnSpc>
              <a:spcBef>
                <a:spcPts val="500"/>
              </a:spcBef>
              <a:buClr>
                <a:schemeClr val="accent6"/>
              </a:buClr>
              <a:buFont typeface="Arial" panose="020B0604020202020204" pitchFamily="34" charset="0"/>
              <a:buChar char="•"/>
              <a:defRPr sz="1600" b="0" i="0" kern="1200">
                <a:solidFill>
                  <a:schemeClr val="tx2"/>
                </a:solidFill>
                <a:latin typeface="Montserrat" charset="0"/>
                <a:ea typeface="Montserrat" charset="0"/>
                <a:cs typeface="Montserrat" charset="0"/>
              </a:defRPr>
            </a:lvl5pPr>
            <a:lvl6pPr marL="2514573" indent="-228597" algn="l" defTabSz="9143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9" indent="-228597" algn="l" defTabSz="9143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4" indent="-228597" algn="l" defTabSz="9143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8" indent="-228597" algn="l" defTabSz="9143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dirty="0" smtClean="0"/>
              <a:t>“CarboMet” is a four-year Collaborative Support Action which aims to bring the importance and relevance of glycometrology  to the attention of the European Community for the improvement of medical care, healthy eating and the manufacture of precision medicines.  It is funded under Horizon 2020 (FET) and is led from the Manchester Institute of Biotechnology at Manchester University…… we are building a Roadmap of topics and actions and welcome anyone to join our network and get involved in our activities.  </a:t>
            </a:r>
            <a:r>
              <a:rPr lang="en-US" sz="1500" b="1" dirty="0" smtClean="0"/>
              <a:t>The aim of the Roadmap is to get the subject of novel glycoscience squarely to the forefront of Horizon Europe thinking by mobilizing the glycoscience community Europe-wide.</a:t>
            </a:r>
          </a:p>
          <a:p>
            <a:pPr>
              <a:buFont typeface="Wingdings" panose="05000000000000000000" pitchFamily="2" charset="2"/>
              <a:buChar char="q"/>
            </a:pPr>
            <a:endParaRPr lang="en-US" sz="1500" dirty="0" smtClean="0"/>
          </a:p>
          <a:p>
            <a:pPr marL="0" indent="0">
              <a:buFont typeface="Arial" panose="020B0604020202020204" pitchFamily="34" charset="0"/>
              <a:buNone/>
            </a:pPr>
            <a:r>
              <a:rPr lang="en-US" sz="1500" dirty="0" smtClean="0"/>
              <a:t>	</a:t>
            </a:r>
          </a:p>
          <a:p>
            <a:pPr marL="0" indent="0">
              <a:buFont typeface="Arial" panose="020B0604020202020204" pitchFamily="34" charset="0"/>
              <a:buNone/>
            </a:pPr>
            <a:endParaRPr lang="fr-FR" sz="1500" dirty="0" smtClean="0"/>
          </a:p>
          <a:p>
            <a:endParaRPr lang="fr-FR" sz="1500" dirty="0"/>
          </a:p>
        </p:txBody>
      </p:sp>
      <p:sp>
        <p:nvSpPr>
          <p:cNvPr id="18" name="Footer Placeholder 2"/>
          <p:cNvSpPr>
            <a:spLocks noGrp="1"/>
          </p:cNvSpPr>
          <p:nvPr>
            <p:ph type="ftr" sz="quarter" idx="4294967295"/>
          </p:nvPr>
        </p:nvSpPr>
        <p:spPr>
          <a:xfrm>
            <a:off x="417778" y="6155341"/>
            <a:ext cx="3086100" cy="365125"/>
          </a:xfrm>
          <a:prstGeom prst="rect">
            <a:avLst/>
          </a:prstGeom>
        </p:spPr>
        <p:txBody>
          <a:bodyPr/>
          <a:lstStyle/>
          <a:p>
            <a:pPr>
              <a:defRPr/>
            </a:pPr>
            <a:r>
              <a:rPr lang="en-US" sz="1000" dirty="0" smtClean="0"/>
              <a:t>Bioeconomy for </a:t>
            </a:r>
            <a:r>
              <a:rPr lang="en-US" sz="1000" dirty="0" err="1" smtClean="0"/>
              <a:t>Glycoscience</a:t>
            </a:r>
            <a:endParaRPr lang="en-US" sz="1000" dirty="0"/>
          </a:p>
        </p:txBody>
      </p:sp>
    </p:spTree>
    <p:extLst>
      <p:ext uri="{BB962C8B-B14F-4D97-AF65-F5344CB8AC3E}">
        <p14:creationId xmlns:p14="http://schemas.microsoft.com/office/powerpoint/2010/main" val="13747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452953861"/>
              </p:ext>
            </p:extLst>
          </p:nvPr>
        </p:nvGraphicFramePr>
        <p:xfrm>
          <a:off x="271940" y="1590117"/>
          <a:ext cx="8648699" cy="3786410"/>
        </p:xfrm>
        <a:graphic>
          <a:graphicData uri="http://schemas.openxmlformats.org/drawingml/2006/table">
            <a:tbl>
              <a:tblPr firstRow="1" bandRow="1">
                <a:tableStyleId>{5C22544A-7EE6-4342-B048-85BDC9FD1C3A}</a:tableStyleId>
              </a:tblPr>
              <a:tblGrid>
                <a:gridCol w="914400"/>
                <a:gridCol w="1600200"/>
                <a:gridCol w="1816100"/>
                <a:gridCol w="1439333"/>
                <a:gridCol w="1439333"/>
                <a:gridCol w="1439333"/>
              </a:tblGrid>
              <a:tr h="302982">
                <a:tc rowSpan="2" gridSpan="2">
                  <a:txBody>
                    <a:bodyPr/>
                    <a:lstStyle/>
                    <a:p>
                      <a:endParaRPr lang="en-US" sz="1400" dirty="0"/>
                    </a:p>
                  </a:txBody>
                  <a:tcPr/>
                </a:tc>
                <a:tc rowSpan="2" hMerge="1">
                  <a:txBody>
                    <a:bodyPr/>
                    <a:lstStyle/>
                    <a:p>
                      <a:endParaRPr lang="en-US" dirty="0"/>
                    </a:p>
                  </a:txBody>
                  <a:tcPr/>
                </a:tc>
                <a:tc grid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400" b="1" kern="1200" err="1" smtClean="0">
                          <a:solidFill>
                            <a:schemeClr val="lt1"/>
                          </a:solidFill>
                          <a:effectLst/>
                          <a:latin typeface="+mn-lt"/>
                          <a:ea typeface="+mn-ea"/>
                          <a:cs typeface="+mn-cs"/>
                        </a:rPr>
                        <a:t>BioIndustry</a:t>
                      </a:r>
                      <a:r>
                        <a:rPr lang="en-GB" sz="1400" b="1" kern="1200" smtClean="0">
                          <a:solidFill>
                            <a:schemeClr val="lt1"/>
                          </a:solidFill>
                          <a:effectLst/>
                          <a:latin typeface="+mn-lt"/>
                          <a:ea typeface="+mn-ea"/>
                          <a:cs typeface="+mn-cs"/>
                        </a:rPr>
                        <a:t> Sector (BIS)</a:t>
                      </a:r>
                      <a:r>
                        <a:rPr lang="en-GB" sz="1400" smtClean="0">
                          <a:effectLst/>
                        </a:rPr>
                        <a:t> </a:t>
                      </a:r>
                      <a:endParaRPr lang="en-US" sz="1400" dirty="0" smtClean="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1191260">
                <a:tc gridSpan="2" vMerge="1">
                  <a:txBody>
                    <a:bodyPr/>
                    <a:lstStyle/>
                    <a:p>
                      <a:endParaRPr lang="en-US" dirty="0"/>
                    </a:p>
                  </a:txBody>
                  <a:tcPr/>
                </a:tc>
                <a:tc hMerge="1" vMerge="1">
                  <a:txBody>
                    <a:bodyPr/>
                    <a:lstStyle/>
                    <a:p>
                      <a:endParaRPr lang="en-US" dirty="0"/>
                    </a:p>
                  </a:txBody>
                  <a:tcPr/>
                </a:tc>
                <a:tc>
                  <a:txBody>
                    <a:bodyPr/>
                    <a:lstStyle/>
                    <a:p>
                      <a:r>
                        <a:rPr lang="en-GB" sz="1400" kern="1200" dirty="0" smtClean="0">
                          <a:solidFill>
                            <a:schemeClr val="dk1"/>
                          </a:solidFill>
                          <a:effectLst/>
                          <a:latin typeface="+mn-lt"/>
                          <a:ea typeface="+mn-ea"/>
                          <a:cs typeface="+mn-cs"/>
                        </a:rPr>
                        <a:t>Biopharmaceuticals including vaccines, antimicrobials, antibodies and hormones</a:t>
                      </a:r>
                      <a:endParaRPr lang="en-GB" sz="1400" kern="1200" dirty="0">
                        <a:solidFill>
                          <a:schemeClr val="dk1"/>
                        </a:solidFill>
                        <a:effectLst/>
                        <a:latin typeface="+mn-lt"/>
                        <a:ea typeface="+mn-ea"/>
                        <a:cs typeface="+mn-cs"/>
                      </a:endParaRPr>
                    </a:p>
                  </a:txBody>
                  <a:tcPr/>
                </a:tc>
                <a:tc>
                  <a:txBody>
                    <a:bodyPr/>
                    <a:lstStyle/>
                    <a:p>
                      <a:r>
                        <a:rPr lang="en-GB" sz="1400" kern="1200" dirty="0" smtClean="0">
                          <a:solidFill>
                            <a:schemeClr val="dk1"/>
                          </a:solidFill>
                          <a:effectLst/>
                          <a:latin typeface="+mn-lt"/>
                          <a:ea typeface="+mn-ea"/>
                          <a:cs typeface="+mn-cs"/>
                        </a:rPr>
                        <a:t>Diagnosis of disease for development of Precision Medicines</a:t>
                      </a:r>
                      <a:r>
                        <a:rPr lang="en-GB" sz="1400" dirty="0" smtClean="0">
                          <a:effectLst/>
                        </a:rPr>
                        <a:t> </a:t>
                      </a:r>
                      <a:endParaRPr lang="en-US" sz="1400" dirty="0"/>
                    </a:p>
                  </a:txBody>
                  <a:tcPr/>
                </a:tc>
                <a:tc>
                  <a:txBody>
                    <a:bodyPr/>
                    <a:lstStyle/>
                    <a:p>
                      <a:r>
                        <a:rPr lang="en-GB" sz="1400" kern="1200" dirty="0" smtClean="0">
                          <a:solidFill>
                            <a:schemeClr val="dk1"/>
                          </a:solidFill>
                          <a:effectLst/>
                          <a:latin typeface="+mn-lt"/>
                          <a:ea typeface="+mn-ea"/>
                          <a:cs typeface="+mn-cs"/>
                        </a:rPr>
                        <a:t>Healthy Living: Food &amp; Personal Care</a:t>
                      </a:r>
                      <a:r>
                        <a:rPr lang="en-GB" sz="1400" dirty="0" smtClean="0">
                          <a:effectLst/>
                        </a:rPr>
                        <a:t> </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mn-lt"/>
                          <a:ea typeface="+mn-ea"/>
                          <a:cs typeface="+mn-cs"/>
                        </a:rPr>
                        <a:t>Carbohydrates as Sustainable Materials</a:t>
                      </a:r>
                    </a:p>
                  </a:txBody>
                  <a:tcPr/>
                </a:tc>
              </a:tr>
              <a:tr h="763450">
                <a:tc rowSpan="3">
                  <a:txBody>
                    <a:bodyPr/>
                    <a:lstStyle/>
                    <a:p>
                      <a:pPr algn="ctr"/>
                      <a:r>
                        <a:rPr lang="en-GB" sz="1400" b="1" kern="1200" dirty="0" smtClean="0">
                          <a:solidFill>
                            <a:schemeClr val="dk1"/>
                          </a:solidFill>
                          <a:effectLst/>
                          <a:latin typeface="+mn-lt"/>
                          <a:ea typeface="+mn-ea"/>
                          <a:cs typeface="+mn-cs"/>
                        </a:rPr>
                        <a:t>Enabling Technology Area </a:t>
                      </a:r>
                    </a:p>
                    <a:p>
                      <a:pPr algn="ctr"/>
                      <a:r>
                        <a:rPr lang="en-GB" sz="1400" b="1" kern="1200" dirty="0" smtClean="0">
                          <a:solidFill>
                            <a:schemeClr val="dk1"/>
                          </a:solidFill>
                          <a:effectLst/>
                          <a:latin typeface="+mn-lt"/>
                          <a:ea typeface="+mn-ea"/>
                          <a:cs typeface="+mn-cs"/>
                        </a:rPr>
                        <a:t>(ETA)</a:t>
                      </a:r>
                      <a:endParaRPr lang="en-GB" sz="1400" b="1" kern="1200" dirty="0">
                        <a:solidFill>
                          <a:schemeClr val="dk1"/>
                        </a:solidFill>
                        <a:effectLst/>
                        <a:latin typeface="+mn-lt"/>
                        <a:ea typeface="+mn-ea"/>
                        <a:cs typeface="+mn-cs"/>
                      </a:endParaRPr>
                    </a:p>
                  </a:txBody>
                  <a:tcPr vert="vert270"/>
                </a:tc>
                <a:tc>
                  <a:txBody>
                    <a:bodyPr/>
                    <a:lstStyle/>
                    <a:p>
                      <a:r>
                        <a:rPr lang="en-GB" sz="1400" kern="1200" dirty="0" smtClean="0">
                          <a:solidFill>
                            <a:schemeClr val="dk1"/>
                          </a:solidFill>
                          <a:effectLst/>
                          <a:latin typeface="+mn-lt"/>
                          <a:ea typeface="+mn-ea"/>
                          <a:cs typeface="+mn-cs"/>
                        </a:rPr>
                        <a:t>Analytics</a:t>
                      </a:r>
                      <a:r>
                        <a:rPr lang="en-GB" sz="1400" kern="1200" baseline="0" dirty="0" smtClean="0">
                          <a:solidFill>
                            <a:schemeClr val="dk1"/>
                          </a:solidFill>
                          <a:effectLst/>
                          <a:latin typeface="+mn-lt"/>
                          <a:ea typeface="+mn-ea"/>
                          <a:cs typeface="+mn-cs"/>
                        </a:rPr>
                        <a:t> , Soft Sensors and </a:t>
                      </a:r>
                      <a:r>
                        <a:rPr lang="en-GB" sz="1400" kern="1200" dirty="0" smtClean="0">
                          <a:solidFill>
                            <a:schemeClr val="dk1"/>
                          </a:solidFill>
                          <a:effectLst/>
                          <a:latin typeface="+mn-lt"/>
                          <a:ea typeface="+mn-ea"/>
                          <a:cs typeface="+mn-cs"/>
                        </a:rPr>
                        <a:t>Measurements </a:t>
                      </a:r>
                      <a:endParaRPr lang="en-GB" sz="1400" kern="1200" dirty="0">
                        <a:solidFill>
                          <a:schemeClr val="dk1"/>
                        </a:solidFill>
                        <a:effectLst/>
                        <a:latin typeface="+mn-lt"/>
                        <a:ea typeface="+mn-ea"/>
                        <a:cs typeface="+mn-cs"/>
                      </a:endParaRPr>
                    </a:p>
                  </a:txBody>
                  <a:tcPr/>
                </a:tc>
                <a:tc>
                  <a:txBody>
                    <a:bodyPr/>
                    <a:lstStyle/>
                    <a:p>
                      <a:endParaRPr lang="en-US" sz="1400" dirty="0"/>
                    </a:p>
                  </a:txBody>
                  <a:tcPr/>
                </a:tc>
                <a:tc>
                  <a:txBody>
                    <a:bodyPr/>
                    <a:lstStyle/>
                    <a:p>
                      <a:endParaRPr lang="en-US" sz="1400" dirty="0"/>
                    </a:p>
                  </a:txBody>
                  <a:tcPr/>
                </a:tc>
                <a:tc>
                  <a:txBody>
                    <a:bodyPr/>
                    <a:lstStyle/>
                    <a:p>
                      <a:endParaRPr lang="en-US" sz="1400"/>
                    </a:p>
                  </a:txBody>
                  <a:tcPr/>
                </a:tc>
                <a:tc>
                  <a:txBody>
                    <a:bodyPr/>
                    <a:lstStyle/>
                    <a:p>
                      <a:endParaRPr lang="en-US" sz="1400" dirty="0"/>
                    </a:p>
                  </a:txBody>
                  <a:tcPr/>
                </a:tc>
              </a:tr>
              <a:tr h="763450">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sz="1800" kern="1200" dirty="0" smtClean="0">
                        <a:solidFill>
                          <a:schemeClr val="dk1"/>
                        </a:solidFill>
                        <a:effectLst/>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mn-lt"/>
                          <a:ea typeface="+mn-ea"/>
                          <a:cs typeface="+mn-cs"/>
                        </a:rPr>
                        <a:t>Synthesis of Standards </a:t>
                      </a:r>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dirty="0"/>
                    </a:p>
                  </a:txBody>
                  <a:tcPr/>
                </a:tc>
              </a:tr>
              <a:tr h="763450">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sz="1800" kern="1200" dirty="0" smtClean="0">
                        <a:solidFill>
                          <a:schemeClr val="dk1"/>
                        </a:solidFill>
                        <a:effectLst/>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mn-lt"/>
                          <a:ea typeface="+mn-ea"/>
                          <a:cs typeface="+mn-cs"/>
                        </a:rPr>
                        <a:t>Bioinformatics </a:t>
                      </a:r>
                    </a:p>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mn-lt"/>
                          <a:ea typeface="+mn-ea"/>
                          <a:cs typeface="+mn-cs"/>
                        </a:rPr>
                        <a:t>&amp; Databases </a:t>
                      </a:r>
                    </a:p>
                  </a:txBody>
                  <a:tcPr/>
                </a:tc>
                <a:tc>
                  <a:txBody>
                    <a:bodyPr/>
                    <a:lstStyle/>
                    <a:p>
                      <a:endParaRPr lang="en-US" sz="1400" dirty="0"/>
                    </a:p>
                  </a:txBody>
                  <a:tcPr/>
                </a:tc>
                <a:tc>
                  <a:txBody>
                    <a:bodyPr/>
                    <a:lstStyle/>
                    <a:p>
                      <a:endParaRPr lang="en-US" sz="1400" dirty="0"/>
                    </a:p>
                  </a:txBody>
                  <a:tcPr/>
                </a:tc>
                <a:tc>
                  <a:txBody>
                    <a:bodyPr/>
                    <a:lstStyle/>
                    <a:p>
                      <a:endParaRPr lang="en-US" sz="1400"/>
                    </a:p>
                  </a:txBody>
                  <a:tcPr/>
                </a:tc>
                <a:tc>
                  <a:txBody>
                    <a:bodyPr/>
                    <a:lstStyle/>
                    <a:p>
                      <a:endParaRPr lang="en-US" sz="1400" dirty="0"/>
                    </a:p>
                  </a:txBody>
                  <a:tcPr/>
                </a:tc>
              </a:tr>
            </a:tbl>
          </a:graphicData>
        </a:graphic>
      </p:graphicFrame>
      <p:pic>
        <p:nvPicPr>
          <p:cNvPr id="512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29425" y="3918524"/>
            <a:ext cx="3563937"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863799" y="3926987"/>
            <a:ext cx="4992777" cy="584775"/>
          </a:xfrm>
          <a:prstGeom prst="rect">
            <a:avLst/>
          </a:prstGeom>
          <a:noFill/>
        </p:spPr>
        <p:txBody>
          <a:bodyPr wrap="none">
            <a:spAutoFit/>
            <a:scene3d>
              <a:camera prst="orthographicFront">
                <a:rot lat="0" lon="0" rev="1500000"/>
              </a:camera>
              <a:lightRig rig="threePt" dir="t"/>
            </a:scene3d>
          </a:bodyPr>
          <a:lstStyle/>
          <a:p>
            <a:pPr eaLnBrk="1" fontAlgn="auto" hangingPunct="1">
              <a:spcBef>
                <a:spcPts val="0"/>
              </a:spcBef>
              <a:spcAft>
                <a:spcPts val="0"/>
              </a:spcAft>
              <a:defRPr/>
            </a:pPr>
            <a:r>
              <a:rPr lang="en-US" sz="3200" b="1" dirty="0" err="1">
                <a:latin typeface="+mn-lt"/>
              </a:rPr>
              <a:t>CarboMet</a:t>
            </a:r>
            <a:r>
              <a:rPr lang="en-US" sz="3200" b="1" dirty="0">
                <a:latin typeface="+mn-lt"/>
              </a:rPr>
              <a:t> stakeholder input</a:t>
            </a:r>
          </a:p>
        </p:txBody>
      </p:sp>
      <p:pic>
        <p:nvPicPr>
          <p:cNvPr id="512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2738" y="25400"/>
            <a:ext cx="11461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4">
            <a:extLst>
              <a:ext uri="{28A0092B-C50C-407E-A947-70E740481C1C}">
                <a14:useLocalDpi xmlns:a14="http://schemas.microsoft.com/office/drawing/2010/main" val="0"/>
              </a:ext>
            </a:extLst>
          </a:blip>
          <a:srcRect l="10803" t="23555" r="10078" b="26019"/>
          <a:stretch>
            <a:fillRect/>
          </a:stretch>
        </p:blipFill>
        <p:spPr bwMode="auto">
          <a:xfrm>
            <a:off x="7850641" y="888363"/>
            <a:ext cx="1146175" cy="31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06400" y="449262"/>
            <a:ext cx="1814286" cy="596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58800" y="601662"/>
            <a:ext cx="1814286" cy="596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p:txBody>
          <a:bodyPr/>
          <a:lstStyle/>
          <a:p>
            <a:pPr>
              <a:defRPr/>
            </a:pPr>
            <a:fld id="{35A91206-4D9D-431C-B1E1-C5032AE0D62A}" type="datetime1">
              <a:rPr lang="en-GB" smtClean="0"/>
              <a:t>05/06/2019</a:t>
            </a:fld>
            <a:endParaRPr lang="en-US"/>
          </a:p>
        </p:txBody>
      </p:sp>
      <p:sp>
        <p:nvSpPr>
          <p:cNvPr id="4" name="Footer Placeholder 3"/>
          <p:cNvSpPr>
            <a:spLocks noGrp="1"/>
          </p:cNvSpPr>
          <p:nvPr>
            <p:ph type="ftr" sz="quarter" idx="11"/>
          </p:nvPr>
        </p:nvSpPr>
        <p:spPr/>
        <p:txBody>
          <a:bodyPr/>
          <a:lstStyle/>
          <a:p>
            <a:pPr>
              <a:defRPr/>
            </a:pPr>
            <a:r>
              <a:rPr lang="en-US" dirty="0" smtClean="0"/>
              <a:t>Bioeconomy for </a:t>
            </a:r>
            <a:r>
              <a:rPr lang="en-US" dirty="0" err="1" smtClean="0"/>
              <a:t>Glycoscience</a:t>
            </a:r>
            <a:endParaRPr lang="en-US" dirty="0"/>
          </a:p>
        </p:txBody>
      </p:sp>
      <p:sp>
        <p:nvSpPr>
          <p:cNvPr id="13" name="Titre 1"/>
          <p:cNvSpPr txBox="1">
            <a:spLocks/>
          </p:cNvSpPr>
          <p:nvPr/>
        </p:nvSpPr>
        <p:spPr>
          <a:xfrm>
            <a:off x="300859" y="283265"/>
            <a:ext cx="8204966" cy="928411"/>
          </a:xfrm>
          <a:prstGeom prst="rect">
            <a:avLst/>
          </a:prstGeom>
        </p:spPr>
        <p:txBody>
          <a:bodyPr>
            <a:noAutofit/>
          </a:bodyPr>
          <a:lstStyle>
            <a:lvl1pPr algn="l" defTabSz="914390" rtl="0" eaLnBrk="1" latinLnBrk="0" hangingPunct="1">
              <a:lnSpc>
                <a:spcPct val="90000"/>
              </a:lnSpc>
              <a:spcBef>
                <a:spcPct val="0"/>
              </a:spcBef>
              <a:buNone/>
              <a:defRPr sz="3600" b="1" i="0" kern="1200">
                <a:solidFill>
                  <a:schemeClr val="tx1"/>
                </a:solidFill>
                <a:latin typeface="Montserrat Semi" charset="0"/>
                <a:ea typeface="Montserrat Semi" charset="0"/>
                <a:cs typeface="Montserrat Semi" charset="0"/>
              </a:defRPr>
            </a:lvl1pPr>
          </a:lstStyle>
          <a:p>
            <a:r>
              <a:rPr lang="fr-FR" sz="2200" b="0" dirty="0" smtClean="0">
                <a:solidFill>
                  <a:srgbClr val="00B050"/>
                </a:solidFill>
              </a:rPr>
              <a:t>CarboMet </a:t>
            </a:r>
            <a:r>
              <a:rPr lang="fr-FR" sz="2200" b="0" dirty="0" err="1" smtClean="0">
                <a:solidFill>
                  <a:srgbClr val="00B050"/>
                </a:solidFill>
              </a:rPr>
              <a:t>facilitates</a:t>
            </a:r>
            <a:r>
              <a:rPr lang="fr-FR" sz="2200" b="0" dirty="0" smtClean="0">
                <a:solidFill>
                  <a:srgbClr val="00B050"/>
                </a:solidFill>
              </a:rPr>
              <a:t> engagement </a:t>
            </a:r>
            <a:r>
              <a:rPr lang="fr-FR" sz="2200" b="0" dirty="0" err="1" smtClean="0">
                <a:solidFill>
                  <a:srgbClr val="00B050"/>
                </a:solidFill>
              </a:rPr>
              <a:t>between</a:t>
            </a:r>
            <a:r>
              <a:rPr lang="fr-FR" sz="2200" b="0" dirty="0" smtClean="0">
                <a:solidFill>
                  <a:srgbClr val="00B050"/>
                </a:solidFill>
              </a:rPr>
              <a:t> key </a:t>
            </a:r>
            <a:r>
              <a:rPr lang="fr-FR" sz="2200" b="0" dirty="0" err="1" smtClean="0">
                <a:solidFill>
                  <a:srgbClr val="00B050"/>
                </a:solidFill>
              </a:rPr>
              <a:t>players</a:t>
            </a:r>
            <a:r>
              <a:rPr lang="fr-FR" sz="2200" b="0" dirty="0" smtClean="0">
                <a:solidFill>
                  <a:srgbClr val="00B050"/>
                </a:solidFill>
              </a:rPr>
              <a:t> and</a:t>
            </a:r>
          </a:p>
          <a:p>
            <a:r>
              <a:rPr lang="fr-FR" sz="2200" b="0" dirty="0" err="1">
                <a:solidFill>
                  <a:srgbClr val="00B050"/>
                </a:solidFill>
              </a:rPr>
              <a:t>s</a:t>
            </a:r>
            <a:r>
              <a:rPr lang="fr-FR" sz="2200" b="0" dirty="0" err="1" smtClean="0">
                <a:solidFill>
                  <a:srgbClr val="00B050"/>
                </a:solidFill>
              </a:rPr>
              <a:t>takeholders</a:t>
            </a:r>
            <a:r>
              <a:rPr lang="fr-FR" sz="2200" b="0" dirty="0" smtClean="0">
                <a:solidFill>
                  <a:srgbClr val="00B050"/>
                </a:solidFill>
              </a:rPr>
              <a:t> to </a:t>
            </a:r>
            <a:r>
              <a:rPr lang="fr-FR" sz="2200" b="0" dirty="0" err="1" smtClean="0">
                <a:solidFill>
                  <a:srgbClr val="00B050"/>
                </a:solidFill>
              </a:rPr>
              <a:t>ensure</a:t>
            </a:r>
            <a:r>
              <a:rPr lang="fr-FR" sz="2200" b="0" dirty="0" smtClean="0">
                <a:solidFill>
                  <a:srgbClr val="00B050"/>
                </a:solidFill>
              </a:rPr>
              <a:t> full engagement of the glycoscience </a:t>
            </a:r>
          </a:p>
          <a:p>
            <a:r>
              <a:rPr lang="fr-FR" sz="2200" b="0" dirty="0" err="1">
                <a:solidFill>
                  <a:srgbClr val="00B050"/>
                </a:solidFill>
              </a:rPr>
              <a:t>c</a:t>
            </a:r>
            <a:r>
              <a:rPr lang="fr-FR" sz="2200" b="0" dirty="0" err="1" smtClean="0">
                <a:solidFill>
                  <a:srgbClr val="00B050"/>
                </a:solidFill>
              </a:rPr>
              <a:t>ommunity</a:t>
            </a:r>
            <a:r>
              <a:rPr lang="fr-FR" sz="2200" b="0" dirty="0" smtClean="0">
                <a:solidFill>
                  <a:srgbClr val="00B050"/>
                </a:solidFill>
              </a:rPr>
              <a:t> </a:t>
            </a:r>
            <a:r>
              <a:rPr lang="fr-FR" sz="2200" b="0" dirty="0" err="1" smtClean="0">
                <a:solidFill>
                  <a:srgbClr val="00B050"/>
                </a:solidFill>
              </a:rPr>
              <a:t>across</a:t>
            </a:r>
            <a:r>
              <a:rPr lang="fr-FR" sz="2200" b="0" dirty="0" smtClean="0">
                <a:solidFill>
                  <a:srgbClr val="00B050"/>
                </a:solidFill>
              </a:rPr>
              <a:t> Europe…..</a:t>
            </a:r>
            <a:endParaRPr lang="fr-FR" sz="2200" b="0" dirty="0">
              <a:solidFill>
                <a:srgbClr val="00B050"/>
              </a:solidFill>
            </a:endParaRPr>
          </a:p>
        </p:txBody>
      </p:sp>
      <p:cxnSp>
        <p:nvCxnSpPr>
          <p:cNvPr id="10" name="Straight Connector 9"/>
          <p:cNvCxnSpPr/>
          <p:nvPr/>
        </p:nvCxnSpPr>
        <p:spPr>
          <a:xfrm>
            <a:off x="223838" y="1552575"/>
            <a:ext cx="2586037" cy="155677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52525" y="1885950"/>
            <a:ext cx="914400" cy="914400"/>
          </a:xfrm>
          <a:prstGeom prst="rect">
            <a:avLst/>
          </a:prstGeom>
        </p:spPr>
        <p:txBody>
          <a:bodyPr vert="horz" wrap="none" lIns="91440" tIns="45720" rIns="91440" bIns="45720" rtlCol="0" anchor="b">
            <a:normAutofit/>
          </a:bodyPr>
          <a:lstStyle/>
          <a:p>
            <a:endParaRPr lang="en-GB" sz="1000" dirty="0" smtClean="0"/>
          </a:p>
        </p:txBody>
      </p:sp>
      <p:sp>
        <p:nvSpPr>
          <p:cNvPr id="25" name="TextBox 24"/>
          <p:cNvSpPr txBox="1"/>
          <p:nvPr/>
        </p:nvSpPr>
        <p:spPr>
          <a:xfrm>
            <a:off x="1763486" y="1471613"/>
            <a:ext cx="914400" cy="914400"/>
          </a:xfrm>
          <a:prstGeom prst="rect">
            <a:avLst/>
          </a:prstGeom>
        </p:spPr>
        <p:txBody>
          <a:bodyPr vert="horz" wrap="none" lIns="91440" tIns="45720" rIns="91440" bIns="45720" rtlCol="0" anchor="b">
            <a:normAutofit/>
          </a:bodyPr>
          <a:lstStyle/>
          <a:p>
            <a:pPr algn="r"/>
            <a:r>
              <a:rPr lang="en-GB" sz="1400" dirty="0" smtClean="0">
                <a:solidFill>
                  <a:schemeClr val="bg1"/>
                </a:solidFill>
              </a:rPr>
              <a:t>Examples of Key </a:t>
            </a:r>
          </a:p>
          <a:p>
            <a:pPr algn="r"/>
            <a:r>
              <a:rPr lang="en-GB" sz="1400" dirty="0" smtClean="0">
                <a:solidFill>
                  <a:schemeClr val="bg1"/>
                </a:solidFill>
              </a:rPr>
              <a:t>Outputs</a:t>
            </a:r>
          </a:p>
        </p:txBody>
      </p:sp>
      <p:sp>
        <p:nvSpPr>
          <p:cNvPr id="28" name="TextBox 27"/>
          <p:cNvSpPr txBox="1"/>
          <p:nvPr/>
        </p:nvSpPr>
        <p:spPr>
          <a:xfrm>
            <a:off x="348116" y="2076449"/>
            <a:ext cx="914400" cy="914400"/>
          </a:xfrm>
          <a:prstGeom prst="rect">
            <a:avLst/>
          </a:prstGeom>
        </p:spPr>
        <p:txBody>
          <a:bodyPr vert="horz" wrap="none" lIns="91440" tIns="45720" rIns="91440" bIns="45720" rtlCol="0" anchor="b">
            <a:normAutofit/>
          </a:bodyPr>
          <a:lstStyle/>
          <a:p>
            <a:r>
              <a:rPr lang="en-GB" sz="1400" dirty="0" smtClean="0">
                <a:solidFill>
                  <a:schemeClr val="bg1"/>
                </a:solidFill>
              </a:rPr>
              <a:t>Key </a:t>
            </a:r>
          </a:p>
          <a:p>
            <a:r>
              <a:rPr lang="en-GB" sz="1400" dirty="0" smtClean="0">
                <a:solidFill>
                  <a:schemeClr val="bg1"/>
                </a:solidFill>
              </a:rPr>
              <a:t>Enabling Technologies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10"/>
          <p:cNvSpPr txBox="1">
            <a:spLocks noChangeArrowheads="1"/>
          </p:cNvSpPr>
          <p:nvPr/>
        </p:nvSpPr>
        <p:spPr bwMode="auto">
          <a:xfrm>
            <a:off x="211591" y="1588885"/>
            <a:ext cx="87852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28650" indent="-1714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GB" altLang="en-US" sz="1700" b="1" dirty="0" smtClean="0">
                <a:latin typeface="Montserrat"/>
              </a:rPr>
              <a:t>Scoping workshops:</a:t>
            </a:r>
            <a:r>
              <a:rPr lang="en-GB" altLang="en-US" sz="1700" dirty="0" smtClean="0">
                <a:latin typeface="Montserrat"/>
              </a:rPr>
              <a:t> </a:t>
            </a:r>
          </a:p>
          <a:p>
            <a:pPr marL="285750" indent="-285750">
              <a:lnSpc>
                <a:spcPct val="100000"/>
              </a:lnSpc>
              <a:spcBef>
                <a:spcPct val="0"/>
              </a:spcBef>
              <a:buFont typeface="Wingdings" panose="05000000000000000000" pitchFamily="2" charset="2"/>
              <a:buChar char="q"/>
              <a:defRPr/>
            </a:pPr>
            <a:r>
              <a:rPr lang="en-GB" altLang="en-US" sz="1700" dirty="0" err="1" smtClean="0">
                <a:latin typeface="Montserrat"/>
              </a:rPr>
              <a:t>EuroCarb</a:t>
            </a:r>
            <a:r>
              <a:rPr lang="en-GB" altLang="en-US" sz="1700" dirty="0" smtClean="0">
                <a:latin typeface="Montserrat"/>
              </a:rPr>
              <a:t> 2017 conference, </a:t>
            </a:r>
            <a:r>
              <a:rPr lang="en-GB" altLang="en-US" sz="1700" i="1" dirty="0" smtClean="0">
                <a:latin typeface="Montserrat"/>
              </a:rPr>
              <a:t>Barcelona, July 2017</a:t>
            </a:r>
          </a:p>
          <a:p>
            <a:pPr marL="285750" indent="-285750">
              <a:lnSpc>
                <a:spcPct val="100000"/>
              </a:lnSpc>
              <a:spcBef>
                <a:spcPct val="0"/>
              </a:spcBef>
              <a:buFont typeface="Wingdings" panose="05000000000000000000" pitchFamily="2" charset="2"/>
              <a:buChar char="q"/>
              <a:defRPr/>
            </a:pPr>
            <a:r>
              <a:rPr lang="en-GB" altLang="en-US" sz="1700" dirty="0" smtClean="0">
                <a:latin typeface="Montserrat"/>
              </a:rPr>
              <a:t>Three </a:t>
            </a:r>
            <a:r>
              <a:rPr lang="en-GB" altLang="en-US" sz="1700" dirty="0" err="1" smtClean="0">
                <a:latin typeface="Montserrat"/>
              </a:rPr>
              <a:t>glycotechnology</a:t>
            </a:r>
            <a:r>
              <a:rPr lang="en-GB" altLang="en-US" sz="1700" dirty="0" smtClean="0">
                <a:latin typeface="Montserrat"/>
              </a:rPr>
              <a:t> topics were chosen as a start:</a:t>
            </a:r>
          </a:p>
          <a:p>
            <a:pPr lvl="1">
              <a:lnSpc>
                <a:spcPct val="100000"/>
              </a:lnSpc>
              <a:spcBef>
                <a:spcPct val="0"/>
              </a:spcBef>
              <a:defRPr/>
            </a:pPr>
            <a:r>
              <a:rPr lang="en-GB" altLang="en-US" sz="1400" dirty="0" smtClean="0">
                <a:latin typeface="Montserrat"/>
              </a:rPr>
              <a:t>Polysaccharide based vaccines;</a:t>
            </a:r>
          </a:p>
          <a:p>
            <a:pPr lvl="1">
              <a:lnSpc>
                <a:spcPct val="100000"/>
              </a:lnSpc>
              <a:spcBef>
                <a:spcPct val="0"/>
              </a:spcBef>
              <a:defRPr/>
            </a:pPr>
            <a:r>
              <a:rPr lang="en-GB" altLang="en-US" sz="1400" dirty="0" smtClean="0">
                <a:latin typeface="Montserrat"/>
              </a:rPr>
              <a:t>Precision diagnosis of disease;</a:t>
            </a:r>
          </a:p>
          <a:p>
            <a:pPr lvl="1">
              <a:lnSpc>
                <a:spcPct val="100000"/>
              </a:lnSpc>
              <a:spcBef>
                <a:spcPct val="0"/>
              </a:spcBef>
              <a:defRPr/>
            </a:pPr>
            <a:r>
              <a:rPr lang="en-GB" altLang="en-US" sz="1400" dirty="0" smtClean="0">
                <a:latin typeface="Montserrat"/>
              </a:rPr>
              <a:t>The role of dietary carbohydrates in maintaining a healthy gut microbiome.</a:t>
            </a:r>
          </a:p>
          <a:p>
            <a:pPr marL="457200" lvl="1" indent="0">
              <a:lnSpc>
                <a:spcPct val="100000"/>
              </a:lnSpc>
              <a:spcBef>
                <a:spcPct val="0"/>
              </a:spcBef>
              <a:buNone/>
              <a:defRPr/>
            </a:pPr>
            <a:endParaRPr lang="en-GB" altLang="en-US" sz="1700" dirty="0" smtClean="0">
              <a:latin typeface="Montserrat"/>
            </a:endParaRPr>
          </a:p>
          <a:p>
            <a:pPr eaLnBrk="1" hangingPunct="1">
              <a:lnSpc>
                <a:spcPct val="100000"/>
              </a:lnSpc>
              <a:spcBef>
                <a:spcPct val="0"/>
              </a:spcBef>
              <a:buFontTx/>
              <a:buNone/>
              <a:defRPr/>
            </a:pPr>
            <a:r>
              <a:rPr lang="en-GB" altLang="en-US" sz="1700" b="1" dirty="0" smtClean="0">
                <a:latin typeface="Montserrat"/>
              </a:rPr>
              <a:t>Follow up workshops then followed:</a:t>
            </a:r>
          </a:p>
          <a:p>
            <a:pPr marL="285750" indent="-285750" eaLnBrk="1" hangingPunct="1">
              <a:lnSpc>
                <a:spcPct val="100000"/>
              </a:lnSpc>
              <a:spcBef>
                <a:spcPct val="0"/>
              </a:spcBef>
              <a:buFont typeface="Wingdings" panose="05000000000000000000" pitchFamily="2" charset="2"/>
              <a:buChar char="q"/>
              <a:defRPr/>
            </a:pPr>
            <a:r>
              <a:rPr lang="en-GB" altLang="en-US" sz="1700" dirty="0" smtClean="0">
                <a:latin typeface="Montserrat"/>
              </a:rPr>
              <a:t>Polysaccharide Based Vaccines, </a:t>
            </a:r>
            <a:r>
              <a:rPr lang="en-GB" altLang="en-US" sz="1700" i="1" dirty="0" smtClean="0">
                <a:latin typeface="Montserrat"/>
              </a:rPr>
              <a:t>Milan, March 2018 </a:t>
            </a:r>
            <a:r>
              <a:rPr lang="en-GB" altLang="en-US" sz="1700" dirty="0" smtClean="0">
                <a:latin typeface="Montserrat"/>
                <a:sym typeface="Wingdings" panose="05000000000000000000" pitchFamily="2" charset="2"/>
              </a:rPr>
              <a:t>- Positioning paper published </a:t>
            </a:r>
            <a:r>
              <a:rPr lang="en-GB" altLang="en-US" sz="1700" i="1" dirty="0" smtClean="0">
                <a:latin typeface="Montserrat"/>
                <a:sym typeface="Wingdings" panose="05000000000000000000" pitchFamily="2" charset="2"/>
              </a:rPr>
              <a:t>– contact </a:t>
            </a:r>
            <a:r>
              <a:rPr lang="en-GB" altLang="en-US" sz="1700" i="1" dirty="0" smtClean="0">
                <a:latin typeface="Montserrat"/>
                <a:sym typeface="Wingdings" panose="05000000000000000000" pitchFamily="2" charset="2"/>
                <a:hlinkClick r:id="rId2"/>
              </a:rPr>
              <a:t>syed.ahmed-3@manchester.ac.uk</a:t>
            </a:r>
            <a:r>
              <a:rPr lang="en-GB" altLang="en-US" sz="1700" i="1" dirty="0" smtClean="0">
                <a:latin typeface="Montserrat"/>
                <a:sym typeface="Wingdings" panose="05000000000000000000" pitchFamily="2" charset="2"/>
              </a:rPr>
              <a:t> )</a:t>
            </a:r>
          </a:p>
          <a:p>
            <a:pPr marL="285750" indent="-285750" eaLnBrk="1" hangingPunct="1">
              <a:lnSpc>
                <a:spcPct val="100000"/>
              </a:lnSpc>
              <a:spcBef>
                <a:spcPct val="0"/>
              </a:spcBef>
              <a:buFont typeface="Wingdings" panose="05000000000000000000" pitchFamily="2" charset="2"/>
              <a:buChar char="q"/>
              <a:defRPr/>
            </a:pPr>
            <a:r>
              <a:rPr lang="en-GB" altLang="en-US" sz="1700" dirty="0" smtClean="0">
                <a:latin typeface="Montserrat"/>
                <a:sym typeface="Wingdings" panose="05000000000000000000" pitchFamily="2" charset="2"/>
              </a:rPr>
              <a:t>The Role of Dietary Carbohydrates in the Gut Microbiome</a:t>
            </a:r>
            <a:r>
              <a:rPr lang="en-GB" altLang="en-US" sz="1700" i="1" dirty="0" smtClean="0">
                <a:latin typeface="Montserrat"/>
                <a:sym typeface="Wingdings" panose="05000000000000000000" pitchFamily="2" charset="2"/>
              </a:rPr>
              <a:t>, Brussels, 7-8 June 2018 </a:t>
            </a:r>
            <a:r>
              <a:rPr lang="en-GB" altLang="en-US" sz="1700" dirty="0" smtClean="0">
                <a:latin typeface="Montserrat"/>
                <a:sym typeface="Wingdings" panose="05000000000000000000" pitchFamily="2" charset="2"/>
              </a:rPr>
              <a:t> Positioning paper published – </a:t>
            </a:r>
            <a:r>
              <a:rPr lang="en-GB" altLang="en-US" sz="1700" dirty="0">
                <a:latin typeface="Montserrat"/>
                <a:sym typeface="Wingdings" panose="05000000000000000000" pitchFamily="2" charset="2"/>
              </a:rPr>
              <a:t> </a:t>
            </a:r>
            <a:r>
              <a:rPr lang="en-GB" altLang="en-US" sz="1700" i="1" dirty="0" smtClean="0">
                <a:latin typeface="Montserrat"/>
                <a:sym typeface="Wingdings" panose="05000000000000000000" pitchFamily="2" charset="2"/>
              </a:rPr>
              <a:t>contact </a:t>
            </a:r>
            <a:r>
              <a:rPr lang="en-GB" altLang="en-US" sz="1700" i="1" dirty="0">
                <a:latin typeface="Montserrat"/>
                <a:sym typeface="Wingdings" panose="05000000000000000000" pitchFamily="2" charset="2"/>
                <a:hlinkClick r:id="rId2"/>
              </a:rPr>
              <a:t>syed.ahmed-3@manchester.ac.uk</a:t>
            </a:r>
            <a:r>
              <a:rPr lang="en-GB" altLang="en-US" sz="1700" i="1" dirty="0">
                <a:latin typeface="Montserrat"/>
                <a:sym typeface="Wingdings" panose="05000000000000000000" pitchFamily="2" charset="2"/>
              </a:rPr>
              <a:t> )</a:t>
            </a:r>
            <a:endParaRPr lang="en-GB" altLang="en-US" sz="1700" i="1" dirty="0" smtClean="0">
              <a:latin typeface="Montserrat"/>
              <a:sym typeface="Wingdings" panose="05000000000000000000" pitchFamily="2" charset="2"/>
            </a:endParaRPr>
          </a:p>
          <a:p>
            <a:pPr marL="285750" indent="-285750" eaLnBrk="1" hangingPunct="1">
              <a:lnSpc>
                <a:spcPct val="100000"/>
              </a:lnSpc>
              <a:spcBef>
                <a:spcPct val="0"/>
              </a:spcBef>
              <a:buFont typeface="Wingdings" panose="05000000000000000000" pitchFamily="2" charset="2"/>
              <a:buChar char="q"/>
              <a:defRPr/>
            </a:pPr>
            <a:r>
              <a:rPr lang="en-GB" sz="1700" dirty="0" err="1">
                <a:latin typeface="Montserrat"/>
              </a:rPr>
              <a:t>Glycoinformatics</a:t>
            </a:r>
            <a:r>
              <a:rPr lang="en-GB" sz="1700" dirty="0">
                <a:latin typeface="Montserrat"/>
              </a:rPr>
              <a:t> Masterclass, </a:t>
            </a:r>
            <a:r>
              <a:rPr lang="en-GB" sz="1700" i="1" dirty="0">
                <a:latin typeface="Montserrat"/>
              </a:rPr>
              <a:t>15 July 2018, ICS 2018, Lisbon</a:t>
            </a:r>
            <a:endParaRPr lang="en-GB" altLang="en-US" sz="1700" i="1" dirty="0">
              <a:latin typeface="Montserrat"/>
            </a:endParaRPr>
          </a:p>
          <a:p>
            <a:pPr marL="285750" indent="-285750" eaLnBrk="1" hangingPunct="1">
              <a:lnSpc>
                <a:spcPct val="100000"/>
              </a:lnSpc>
              <a:spcBef>
                <a:spcPct val="0"/>
              </a:spcBef>
              <a:buFont typeface="Wingdings" panose="05000000000000000000" pitchFamily="2" charset="2"/>
              <a:buChar char="q"/>
              <a:defRPr/>
            </a:pPr>
            <a:r>
              <a:rPr lang="en-GB" sz="1700" dirty="0" smtClean="0">
                <a:latin typeface="Montserrat"/>
              </a:rPr>
              <a:t>‘Carbohydrate </a:t>
            </a:r>
            <a:r>
              <a:rPr lang="en-GB" sz="1700" dirty="0">
                <a:latin typeface="Montserrat"/>
              </a:rPr>
              <a:t>– Tools for Synthesis &amp; </a:t>
            </a:r>
            <a:r>
              <a:rPr lang="en-GB" sz="1700" dirty="0" smtClean="0">
                <a:latin typeface="Montserrat"/>
              </a:rPr>
              <a:t>Analysis’, </a:t>
            </a:r>
            <a:r>
              <a:rPr lang="en-GB" sz="1700" i="1" dirty="0" smtClean="0">
                <a:latin typeface="Montserrat"/>
              </a:rPr>
              <a:t>28 Aug 2018, </a:t>
            </a:r>
            <a:r>
              <a:rPr lang="en-GB" sz="1700" i="1" dirty="0" err="1" smtClean="0">
                <a:latin typeface="Montserrat"/>
              </a:rPr>
              <a:t>EuChemS</a:t>
            </a:r>
            <a:r>
              <a:rPr lang="en-GB" sz="1700" i="1" dirty="0" smtClean="0">
                <a:latin typeface="Montserrat"/>
              </a:rPr>
              <a:t> </a:t>
            </a:r>
            <a:r>
              <a:rPr lang="en-GB" sz="1700" i="1" dirty="0">
                <a:latin typeface="Montserrat"/>
              </a:rPr>
              <a:t>, </a:t>
            </a:r>
            <a:r>
              <a:rPr lang="en-GB" sz="1700" i="1" dirty="0" smtClean="0">
                <a:latin typeface="Montserrat"/>
              </a:rPr>
              <a:t>Liverpool</a:t>
            </a:r>
            <a:endParaRPr lang="en-GB" altLang="en-US" sz="1700" dirty="0" smtClean="0">
              <a:latin typeface="Montserrat"/>
            </a:endParaRPr>
          </a:p>
          <a:p>
            <a:pPr marL="342900" indent="-342900" eaLnBrk="1" hangingPunct="1">
              <a:lnSpc>
                <a:spcPct val="100000"/>
              </a:lnSpc>
              <a:spcBef>
                <a:spcPts val="0"/>
              </a:spcBef>
              <a:buFont typeface="Wingdings" panose="05000000000000000000" pitchFamily="2" charset="2"/>
              <a:buChar char="q"/>
              <a:defRPr/>
            </a:pPr>
            <a:r>
              <a:rPr lang="en-GB" altLang="en-US" sz="1700" dirty="0" smtClean="0">
                <a:latin typeface="Montserrat"/>
              </a:rPr>
              <a:t>Carbohydrate-based Materials </a:t>
            </a:r>
            <a:r>
              <a:rPr lang="en-GB" altLang="en-US" sz="1700" dirty="0">
                <a:latin typeface="Montserrat"/>
              </a:rPr>
              <a:t>W</a:t>
            </a:r>
            <a:r>
              <a:rPr lang="en-GB" altLang="en-US" sz="1700" dirty="0" smtClean="0">
                <a:latin typeface="Montserrat"/>
              </a:rPr>
              <a:t>orkshop, </a:t>
            </a:r>
            <a:r>
              <a:rPr lang="en-GB" altLang="en-US" sz="1700" i="1" dirty="0" smtClean="0">
                <a:latin typeface="Montserrat"/>
              </a:rPr>
              <a:t>Grenoble, 24-25 January 2019 </a:t>
            </a:r>
            <a:r>
              <a:rPr lang="en-GB" altLang="en-US" sz="1700" dirty="0" smtClean="0">
                <a:latin typeface="Montserrat"/>
              </a:rPr>
              <a:t>(Positioning paper in preparation)</a:t>
            </a:r>
            <a:endParaRPr lang="en-GB" altLang="en-US" sz="1700" i="1" dirty="0" smtClean="0">
              <a:latin typeface="Montserrat"/>
            </a:endParaRPr>
          </a:p>
          <a:p>
            <a:pPr marL="342900" indent="-342900" eaLnBrk="1" hangingPunct="1">
              <a:lnSpc>
                <a:spcPct val="100000"/>
              </a:lnSpc>
              <a:spcBef>
                <a:spcPts val="0"/>
              </a:spcBef>
              <a:buFont typeface="Wingdings" panose="05000000000000000000" pitchFamily="2" charset="2"/>
              <a:buChar char="q"/>
              <a:defRPr/>
            </a:pPr>
            <a:r>
              <a:rPr lang="en-GB" altLang="en-US" sz="1700" dirty="0" smtClean="0">
                <a:latin typeface="Montserrat"/>
              </a:rPr>
              <a:t>‘Frontiers in </a:t>
            </a:r>
            <a:r>
              <a:rPr lang="en-GB" altLang="en-US" sz="1700" dirty="0" err="1" smtClean="0">
                <a:latin typeface="Montserrat"/>
              </a:rPr>
              <a:t>Glycoscience</a:t>
            </a:r>
            <a:r>
              <a:rPr lang="en-GB" altLang="en-US" sz="1700" dirty="0" smtClean="0">
                <a:latin typeface="Montserrat"/>
              </a:rPr>
              <a:t>’, ESBOC meeting, </a:t>
            </a:r>
            <a:r>
              <a:rPr lang="en-GB" altLang="en-US" sz="1700" i="1" dirty="0" smtClean="0">
                <a:latin typeface="Montserrat"/>
              </a:rPr>
              <a:t>Gregynog, 17-19 May, 2019</a:t>
            </a:r>
          </a:p>
        </p:txBody>
      </p:sp>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l="10803" t="23555" r="10078" b="26019"/>
          <a:stretch>
            <a:fillRect/>
          </a:stretch>
        </p:blipFill>
        <p:spPr bwMode="auto">
          <a:xfrm>
            <a:off x="7850641" y="888363"/>
            <a:ext cx="1146175" cy="31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2738" y="25400"/>
            <a:ext cx="11461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06400" y="449262"/>
            <a:ext cx="1814286" cy="596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p:cNvSpPr>
            <a:spLocks noGrp="1"/>
          </p:cNvSpPr>
          <p:nvPr>
            <p:ph type="dt" sz="half" idx="10"/>
          </p:nvPr>
        </p:nvSpPr>
        <p:spPr/>
        <p:txBody>
          <a:bodyPr/>
          <a:lstStyle/>
          <a:p>
            <a:pPr>
              <a:defRPr/>
            </a:pPr>
            <a:fld id="{0CBADD0E-7C3C-4081-9426-880D0834E2AF}" type="datetime1">
              <a:rPr lang="en-GB" smtClean="0"/>
              <a:t>05/06/2019</a:t>
            </a:fld>
            <a:endParaRPr lang="en-US"/>
          </a:p>
        </p:txBody>
      </p:sp>
      <p:sp>
        <p:nvSpPr>
          <p:cNvPr id="3" name="Footer Placeholder 2"/>
          <p:cNvSpPr>
            <a:spLocks noGrp="1"/>
          </p:cNvSpPr>
          <p:nvPr>
            <p:ph type="ftr" sz="quarter" idx="11"/>
          </p:nvPr>
        </p:nvSpPr>
        <p:spPr/>
        <p:txBody>
          <a:bodyPr/>
          <a:lstStyle/>
          <a:p>
            <a:pPr>
              <a:defRPr/>
            </a:pPr>
            <a:r>
              <a:rPr lang="en-US" dirty="0" smtClean="0"/>
              <a:t>Bioeconomy for  Glycoscience</a:t>
            </a:r>
            <a:endParaRPr lang="en-US" dirty="0"/>
          </a:p>
        </p:txBody>
      </p:sp>
      <p:sp>
        <p:nvSpPr>
          <p:cNvPr id="9" name="Titre 1"/>
          <p:cNvSpPr txBox="1">
            <a:spLocks/>
          </p:cNvSpPr>
          <p:nvPr/>
        </p:nvSpPr>
        <p:spPr>
          <a:xfrm>
            <a:off x="300859" y="283265"/>
            <a:ext cx="8204966" cy="928411"/>
          </a:xfrm>
          <a:prstGeom prst="rect">
            <a:avLst/>
          </a:prstGeom>
        </p:spPr>
        <p:txBody>
          <a:bodyPr>
            <a:noAutofit/>
          </a:bodyPr>
          <a:lstStyle>
            <a:lvl1pPr algn="l" defTabSz="914390" rtl="0" eaLnBrk="1" latinLnBrk="0" hangingPunct="1">
              <a:lnSpc>
                <a:spcPct val="90000"/>
              </a:lnSpc>
              <a:spcBef>
                <a:spcPct val="0"/>
              </a:spcBef>
              <a:buNone/>
              <a:defRPr sz="3600" b="1" i="0" kern="1200">
                <a:solidFill>
                  <a:schemeClr val="tx1"/>
                </a:solidFill>
                <a:latin typeface="Montserrat Semi" charset="0"/>
                <a:ea typeface="Montserrat Semi" charset="0"/>
                <a:cs typeface="Montserrat Semi" charset="0"/>
              </a:defRPr>
            </a:lvl1pPr>
          </a:lstStyle>
          <a:p>
            <a:r>
              <a:rPr lang="fr-FR" sz="2200" b="0" dirty="0" smtClean="0">
                <a:solidFill>
                  <a:srgbClr val="00B050"/>
                </a:solidFill>
              </a:rPr>
              <a:t>CarboMet </a:t>
            </a:r>
            <a:r>
              <a:rPr lang="fr-FR" sz="2200" b="0" dirty="0" err="1" smtClean="0">
                <a:solidFill>
                  <a:srgbClr val="00B050"/>
                </a:solidFill>
              </a:rPr>
              <a:t>facilitates</a:t>
            </a:r>
            <a:r>
              <a:rPr lang="fr-FR" sz="2200" b="0" dirty="0" smtClean="0">
                <a:solidFill>
                  <a:srgbClr val="00B050"/>
                </a:solidFill>
              </a:rPr>
              <a:t> engagement </a:t>
            </a:r>
            <a:r>
              <a:rPr lang="fr-FR" sz="2200" b="0" dirty="0" err="1" smtClean="0">
                <a:solidFill>
                  <a:srgbClr val="00B050"/>
                </a:solidFill>
              </a:rPr>
              <a:t>between</a:t>
            </a:r>
            <a:r>
              <a:rPr lang="fr-FR" sz="2200" b="0" dirty="0" smtClean="0">
                <a:solidFill>
                  <a:srgbClr val="00B050"/>
                </a:solidFill>
              </a:rPr>
              <a:t> key </a:t>
            </a:r>
            <a:r>
              <a:rPr lang="fr-FR" sz="2200" b="0" dirty="0" err="1" smtClean="0">
                <a:solidFill>
                  <a:srgbClr val="00B050"/>
                </a:solidFill>
              </a:rPr>
              <a:t>players</a:t>
            </a:r>
            <a:r>
              <a:rPr lang="fr-FR" sz="2200" b="0" dirty="0" smtClean="0">
                <a:solidFill>
                  <a:srgbClr val="00B050"/>
                </a:solidFill>
              </a:rPr>
              <a:t> and</a:t>
            </a:r>
          </a:p>
          <a:p>
            <a:r>
              <a:rPr lang="fr-FR" sz="2200" b="0" dirty="0" err="1">
                <a:solidFill>
                  <a:srgbClr val="00B050"/>
                </a:solidFill>
              </a:rPr>
              <a:t>s</a:t>
            </a:r>
            <a:r>
              <a:rPr lang="fr-FR" sz="2200" b="0" dirty="0" err="1" smtClean="0">
                <a:solidFill>
                  <a:srgbClr val="00B050"/>
                </a:solidFill>
              </a:rPr>
              <a:t>takeholders</a:t>
            </a:r>
            <a:r>
              <a:rPr lang="fr-FR" sz="2200" b="0" dirty="0" smtClean="0">
                <a:solidFill>
                  <a:srgbClr val="00B050"/>
                </a:solidFill>
              </a:rPr>
              <a:t> to </a:t>
            </a:r>
            <a:r>
              <a:rPr lang="fr-FR" sz="2200" b="0" dirty="0" err="1" smtClean="0">
                <a:solidFill>
                  <a:srgbClr val="00B050"/>
                </a:solidFill>
              </a:rPr>
              <a:t>ensure</a:t>
            </a:r>
            <a:r>
              <a:rPr lang="fr-FR" sz="2200" b="0" dirty="0" smtClean="0">
                <a:solidFill>
                  <a:srgbClr val="00B050"/>
                </a:solidFill>
              </a:rPr>
              <a:t> full engagement of the glycoscience </a:t>
            </a:r>
          </a:p>
          <a:p>
            <a:r>
              <a:rPr lang="fr-FR" sz="2200" b="0" dirty="0" err="1" smtClean="0">
                <a:solidFill>
                  <a:srgbClr val="00B050"/>
                </a:solidFill>
              </a:rPr>
              <a:t>Community</a:t>
            </a:r>
            <a:r>
              <a:rPr lang="fr-FR" sz="2200" b="0" dirty="0" smtClean="0">
                <a:solidFill>
                  <a:srgbClr val="00B050"/>
                </a:solidFill>
              </a:rPr>
              <a:t> </a:t>
            </a:r>
            <a:r>
              <a:rPr lang="fr-FR" sz="2200" b="0" dirty="0" err="1" smtClean="0">
                <a:solidFill>
                  <a:srgbClr val="00B050"/>
                </a:solidFill>
              </a:rPr>
              <a:t>across</a:t>
            </a:r>
            <a:r>
              <a:rPr lang="fr-FR" sz="2200" b="0" dirty="0" smtClean="0">
                <a:solidFill>
                  <a:srgbClr val="00B050"/>
                </a:solidFill>
              </a:rPr>
              <a:t> Europe…..</a:t>
            </a:r>
            <a:r>
              <a:rPr lang="fr-FR" sz="2200" b="0" dirty="0" err="1" smtClean="0">
                <a:solidFill>
                  <a:srgbClr val="00B050"/>
                </a:solidFill>
              </a:rPr>
              <a:t>please</a:t>
            </a:r>
            <a:r>
              <a:rPr lang="fr-FR" sz="2200" b="0" dirty="0" smtClean="0">
                <a:solidFill>
                  <a:srgbClr val="00B050"/>
                </a:solidFill>
              </a:rPr>
              <a:t> </a:t>
            </a:r>
            <a:r>
              <a:rPr lang="fr-FR" sz="2200" b="0" dirty="0" err="1" smtClean="0">
                <a:solidFill>
                  <a:srgbClr val="00B050"/>
                </a:solidFill>
              </a:rPr>
              <a:t>join</a:t>
            </a:r>
            <a:r>
              <a:rPr lang="fr-FR" sz="2200" b="0" dirty="0" smtClean="0">
                <a:solidFill>
                  <a:srgbClr val="00B050"/>
                </a:solidFill>
              </a:rPr>
              <a:t> us!</a:t>
            </a:r>
            <a:endParaRPr lang="fr-FR" sz="2200" b="0" dirty="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fade">
                                      <p:cBhvr>
                                        <p:cTn id="7" dur="1000"/>
                                        <p:tgtEl>
                                          <p:spTgt spid="20484">
                                            <p:txEl>
                                              <p:pRg st="0" end="0"/>
                                            </p:txEl>
                                          </p:spTgt>
                                        </p:tgtEl>
                                      </p:cBhvr>
                                    </p:animEffect>
                                    <p:anim calcmode="lin" valueType="num">
                                      <p:cBhvr>
                                        <p:cTn id="8" dur="1000" fill="hold"/>
                                        <p:tgtEl>
                                          <p:spTgt spid="2048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48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Effect transition="in" filter="fade">
                                      <p:cBhvr>
                                        <p:cTn id="12" dur="1000"/>
                                        <p:tgtEl>
                                          <p:spTgt spid="20484">
                                            <p:txEl>
                                              <p:pRg st="1" end="1"/>
                                            </p:txEl>
                                          </p:spTgt>
                                        </p:tgtEl>
                                      </p:cBhvr>
                                    </p:animEffect>
                                    <p:anim calcmode="lin" valueType="num">
                                      <p:cBhvr>
                                        <p:cTn id="13" dur="1000" fill="hold"/>
                                        <p:tgtEl>
                                          <p:spTgt spid="2048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048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484">
                                            <p:txEl>
                                              <p:pRg st="2" end="2"/>
                                            </p:txEl>
                                          </p:spTgt>
                                        </p:tgtEl>
                                        <p:attrNameLst>
                                          <p:attrName>style.visibility</p:attrName>
                                        </p:attrNameLst>
                                      </p:cBhvr>
                                      <p:to>
                                        <p:strVal val="visible"/>
                                      </p:to>
                                    </p:set>
                                    <p:animEffect transition="in" filter="fade">
                                      <p:cBhvr>
                                        <p:cTn id="17" dur="1000"/>
                                        <p:tgtEl>
                                          <p:spTgt spid="20484">
                                            <p:txEl>
                                              <p:pRg st="2" end="2"/>
                                            </p:txEl>
                                          </p:spTgt>
                                        </p:tgtEl>
                                      </p:cBhvr>
                                    </p:animEffect>
                                    <p:anim calcmode="lin" valueType="num">
                                      <p:cBhvr>
                                        <p:cTn id="18" dur="1000" fill="hold"/>
                                        <p:tgtEl>
                                          <p:spTgt spid="2048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048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484">
                                            <p:txEl>
                                              <p:pRg st="3" end="3"/>
                                            </p:txEl>
                                          </p:spTgt>
                                        </p:tgtEl>
                                        <p:attrNameLst>
                                          <p:attrName>style.visibility</p:attrName>
                                        </p:attrNameLst>
                                      </p:cBhvr>
                                      <p:to>
                                        <p:strVal val="visible"/>
                                      </p:to>
                                    </p:set>
                                    <p:animEffect transition="in" filter="fade">
                                      <p:cBhvr>
                                        <p:cTn id="22" dur="1000"/>
                                        <p:tgtEl>
                                          <p:spTgt spid="20484">
                                            <p:txEl>
                                              <p:pRg st="3" end="3"/>
                                            </p:txEl>
                                          </p:spTgt>
                                        </p:tgtEl>
                                      </p:cBhvr>
                                    </p:animEffect>
                                    <p:anim calcmode="lin" valueType="num">
                                      <p:cBhvr>
                                        <p:cTn id="23" dur="1000" fill="hold"/>
                                        <p:tgtEl>
                                          <p:spTgt spid="2048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048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484">
                                            <p:txEl>
                                              <p:pRg st="4" end="4"/>
                                            </p:txEl>
                                          </p:spTgt>
                                        </p:tgtEl>
                                        <p:attrNameLst>
                                          <p:attrName>style.visibility</p:attrName>
                                        </p:attrNameLst>
                                      </p:cBhvr>
                                      <p:to>
                                        <p:strVal val="visible"/>
                                      </p:to>
                                    </p:set>
                                    <p:animEffect transition="in" filter="fade">
                                      <p:cBhvr>
                                        <p:cTn id="27" dur="1000"/>
                                        <p:tgtEl>
                                          <p:spTgt spid="20484">
                                            <p:txEl>
                                              <p:pRg st="4" end="4"/>
                                            </p:txEl>
                                          </p:spTgt>
                                        </p:tgtEl>
                                      </p:cBhvr>
                                    </p:animEffect>
                                    <p:anim calcmode="lin" valueType="num">
                                      <p:cBhvr>
                                        <p:cTn id="28" dur="1000" fill="hold"/>
                                        <p:tgtEl>
                                          <p:spTgt spid="2048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048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484">
                                            <p:txEl>
                                              <p:pRg st="5" end="5"/>
                                            </p:txEl>
                                          </p:spTgt>
                                        </p:tgtEl>
                                        <p:attrNameLst>
                                          <p:attrName>style.visibility</p:attrName>
                                        </p:attrNameLst>
                                      </p:cBhvr>
                                      <p:to>
                                        <p:strVal val="visible"/>
                                      </p:to>
                                    </p:set>
                                    <p:animEffect transition="in" filter="fade">
                                      <p:cBhvr>
                                        <p:cTn id="32" dur="1000"/>
                                        <p:tgtEl>
                                          <p:spTgt spid="20484">
                                            <p:txEl>
                                              <p:pRg st="5" end="5"/>
                                            </p:txEl>
                                          </p:spTgt>
                                        </p:tgtEl>
                                      </p:cBhvr>
                                    </p:animEffect>
                                    <p:anim calcmode="lin" valueType="num">
                                      <p:cBhvr>
                                        <p:cTn id="33" dur="1000" fill="hold"/>
                                        <p:tgtEl>
                                          <p:spTgt spid="2048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048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0484">
                                            <p:txEl>
                                              <p:pRg st="7" end="7"/>
                                            </p:txEl>
                                          </p:spTgt>
                                        </p:tgtEl>
                                        <p:attrNameLst>
                                          <p:attrName>style.visibility</p:attrName>
                                        </p:attrNameLst>
                                      </p:cBhvr>
                                      <p:to>
                                        <p:strVal val="visible"/>
                                      </p:to>
                                    </p:set>
                                    <p:animEffect transition="in" filter="fade">
                                      <p:cBhvr>
                                        <p:cTn id="39" dur="1000"/>
                                        <p:tgtEl>
                                          <p:spTgt spid="20484">
                                            <p:txEl>
                                              <p:pRg st="7" end="7"/>
                                            </p:txEl>
                                          </p:spTgt>
                                        </p:tgtEl>
                                      </p:cBhvr>
                                    </p:animEffect>
                                    <p:anim calcmode="lin" valueType="num">
                                      <p:cBhvr>
                                        <p:cTn id="40" dur="1000" fill="hold"/>
                                        <p:tgtEl>
                                          <p:spTgt spid="20484">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20484">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484">
                                            <p:txEl>
                                              <p:pRg st="8" end="8"/>
                                            </p:txEl>
                                          </p:spTgt>
                                        </p:tgtEl>
                                        <p:attrNameLst>
                                          <p:attrName>style.visibility</p:attrName>
                                        </p:attrNameLst>
                                      </p:cBhvr>
                                      <p:to>
                                        <p:strVal val="visible"/>
                                      </p:to>
                                    </p:set>
                                    <p:animEffect transition="in" filter="fade">
                                      <p:cBhvr>
                                        <p:cTn id="44" dur="1000"/>
                                        <p:tgtEl>
                                          <p:spTgt spid="20484">
                                            <p:txEl>
                                              <p:pRg st="8" end="8"/>
                                            </p:txEl>
                                          </p:spTgt>
                                        </p:tgtEl>
                                      </p:cBhvr>
                                    </p:animEffect>
                                    <p:anim calcmode="lin" valueType="num">
                                      <p:cBhvr>
                                        <p:cTn id="45" dur="1000" fill="hold"/>
                                        <p:tgtEl>
                                          <p:spTgt spid="20484">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20484">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484">
                                            <p:txEl>
                                              <p:pRg st="9" end="9"/>
                                            </p:txEl>
                                          </p:spTgt>
                                        </p:tgtEl>
                                        <p:attrNameLst>
                                          <p:attrName>style.visibility</p:attrName>
                                        </p:attrNameLst>
                                      </p:cBhvr>
                                      <p:to>
                                        <p:strVal val="visible"/>
                                      </p:to>
                                    </p:set>
                                    <p:animEffect transition="in" filter="fade">
                                      <p:cBhvr>
                                        <p:cTn id="49" dur="1000"/>
                                        <p:tgtEl>
                                          <p:spTgt spid="20484">
                                            <p:txEl>
                                              <p:pRg st="9" end="9"/>
                                            </p:txEl>
                                          </p:spTgt>
                                        </p:tgtEl>
                                      </p:cBhvr>
                                    </p:animEffect>
                                    <p:anim calcmode="lin" valueType="num">
                                      <p:cBhvr>
                                        <p:cTn id="50" dur="1000" fill="hold"/>
                                        <p:tgtEl>
                                          <p:spTgt spid="20484">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20484">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0484">
                                            <p:txEl>
                                              <p:pRg st="10" end="10"/>
                                            </p:txEl>
                                          </p:spTgt>
                                        </p:tgtEl>
                                        <p:attrNameLst>
                                          <p:attrName>style.visibility</p:attrName>
                                        </p:attrNameLst>
                                      </p:cBhvr>
                                      <p:to>
                                        <p:strVal val="visible"/>
                                      </p:to>
                                    </p:set>
                                    <p:animEffect transition="in" filter="fade">
                                      <p:cBhvr>
                                        <p:cTn id="54" dur="1000"/>
                                        <p:tgtEl>
                                          <p:spTgt spid="20484">
                                            <p:txEl>
                                              <p:pRg st="10" end="10"/>
                                            </p:txEl>
                                          </p:spTgt>
                                        </p:tgtEl>
                                      </p:cBhvr>
                                    </p:animEffect>
                                    <p:anim calcmode="lin" valueType="num">
                                      <p:cBhvr>
                                        <p:cTn id="55" dur="1000" fill="hold"/>
                                        <p:tgtEl>
                                          <p:spTgt spid="20484">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20484">
                                            <p:txEl>
                                              <p:pRg st="10" end="10"/>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0484">
                                            <p:txEl>
                                              <p:pRg st="11" end="11"/>
                                            </p:txEl>
                                          </p:spTgt>
                                        </p:tgtEl>
                                        <p:attrNameLst>
                                          <p:attrName>style.visibility</p:attrName>
                                        </p:attrNameLst>
                                      </p:cBhvr>
                                      <p:to>
                                        <p:strVal val="visible"/>
                                      </p:to>
                                    </p:set>
                                    <p:animEffect transition="in" filter="fade">
                                      <p:cBhvr>
                                        <p:cTn id="59" dur="1000"/>
                                        <p:tgtEl>
                                          <p:spTgt spid="20484">
                                            <p:txEl>
                                              <p:pRg st="11" end="11"/>
                                            </p:txEl>
                                          </p:spTgt>
                                        </p:tgtEl>
                                      </p:cBhvr>
                                    </p:animEffect>
                                    <p:anim calcmode="lin" valueType="num">
                                      <p:cBhvr>
                                        <p:cTn id="60" dur="1000" fill="hold"/>
                                        <p:tgtEl>
                                          <p:spTgt spid="20484">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20484">
                                            <p:txEl>
                                              <p:pRg st="11" end="11"/>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0484">
                                            <p:txEl>
                                              <p:pRg st="12" end="12"/>
                                            </p:txEl>
                                          </p:spTgt>
                                        </p:tgtEl>
                                        <p:attrNameLst>
                                          <p:attrName>style.visibility</p:attrName>
                                        </p:attrNameLst>
                                      </p:cBhvr>
                                      <p:to>
                                        <p:strVal val="visible"/>
                                      </p:to>
                                    </p:set>
                                    <p:animEffect transition="in" filter="fade">
                                      <p:cBhvr>
                                        <p:cTn id="64" dur="1000"/>
                                        <p:tgtEl>
                                          <p:spTgt spid="20484">
                                            <p:txEl>
                                              <p:pRg st="12" end="12"/>
                                            </p:txEl>
                                          </p:spTgt>
                                        </p:tgtEl>
                                      </p:cBhvr>
                                    </p:animEffect>
                                    <p:anim calcmode="lin" valueType="num">
                                      <p:cBhvr>
                                        <p:cTn id="65" dur="1000" fill="hold"/>
                                        <p:tgtEl>
                                          <p:spTgt spid="20484">
                                            <p:txEl>
                                              <p:pRg st="12" end="12"/>
                                            </p:txEl>
                                          </p:spTgt>
                                        </p:tgtEl>
                                        <p:attrNameLst>
                                          <p:attrName>ppt_x</p:attrName>
                                        </p:attrNameLst>
                                      </p:cBhvr>
                                      <p:tavLst>
                                        <p:tav tm="0">
                                          <p:val>
                                            <p:strVal val="#ppt_x"/>
                                          </p:val>
                                        </p:tav>
                                        <p:tav tm="100000">
                                          <p:val>
                                            <p:strVal val="#ppt_x"/>
                                          </p:val>
                                        </p:tav>
                                      </p:tavLst>
                                    </p:anim>
                                    <p:anim calcmode="lin" valueType="num">
                                      <p:cBhvr>
                                        <p:cTn id="66" dur="1000" fill="hold"/>
                                        <p:tgtEl>
                                          <p:spTgt spid="20484">
                                            <p:txEl>
                                              <p:pRg st="12" end="12"/>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0484">
                                            <p:txEl>
                                              <p:pRg st="13" end="13"/>
                                            </p:txEl>
                                          </p:spTgt>
                                        </p:tgtEl>
                                        <p:attrNameLst>
                                          <p:attrName>style.visibility</p:attrName>
                                        </p:attrNameLst>
                                      </p:cBhvr>
                                      <p:to>
                                        <p:strVal val="visible"/>
                                      </p:to>
                                    </p:set>
                                    <p:animEffect transition="in" filter="fade">
                                      <p:cBhvr>
                                        <p:cTn id="69" dur="1000"/>
                                        <p:tgtEl>
                                          <p:spTgt spid="20484">
                                            <p:txEl>
                                              <p:pRg st="13" end="13"/>
                                            </p:txEl>
                                          </p:spTgt>
                                        </p:tgtEl>
                                      </p:cBhvr>
                                    </p:animEffect>
                                    <p:anim calcmode="lin" valueType="num">
                                      <p:cBhvr>
                                        <p:cTn id="70" dur="1000" fill="hold"/>
                                        <p:tgtEl>
                                          <p:spTgt spid="20484">
                                            <p:txEl>
                                              <p:pRg st="13" end="13"/>
                                            </p:txEl>
                                          </p:spTgt>
                                        </p:tgtEl>
                                        <p:attrNameLst>
                                          <p:attrName>ppt_x</p:attrName>
                                        </p:attrNameLst>
                                      </p:cBhvr>
                                      <p:tavLst>
                                        <p:tav tm="0">
                                          <p:val>
                                            <p:strVal val="#ppt_x"/>
                                          </p:val>
                                        </p:tav>
                                        <p:tav tm="100000">
                                          <p:val>
                                            <p:strVal val="#ppt_x"/>
                                          </p:val>
                                        </p:tav>
                                      </p:tavLst>
                                    </p:anim>
                                    <p:anim calcmode="lin" valueType="num">
                                      <p:cBhvr>
                                        <p:cTn id="71" dur="1000" fill="hold"/>
                                        <p:tgtEl>
                                          <p:spTgt spid="20484">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7778" y="1189296"/>
            <a:ext cx="8566565" cy="663983"/>
          </a:xfrm>
        </p:spPr>
        <p:txBody>
          <a:bodyPr>
            <a:normAutofit fontScale="90000"/>
          </a:bodyPr>
          <a:lstStyle/>
          <a:p>
            <a:r>
              <a:rPr lang="en-US" sz="2400" dirty="0"/>
              <a:t>4</a:t>
            </a:r>
            <a:r>
              <a:rPr lang="en-US" sz="2400" dirty="0" smtClean="0"/>
              <a:t>. An example of Research and Innovation [‘R&amp;I] priorities and challenges involving the </a:t>
            </a:r>
            <a:r>
              <a:rPr lang="en-US" sz="2400" dirty="0" err="1" smtClean="0"/>
              <a:t>glycosciences</a:t>
            </a:r>
            <a:r>
              <a:rPr lang="en-US" sz="2400" dirty="0" smtClean="0"/>
              <a:t>….</a:t>
            </a:r>
            <a:endParaRPr lang="fr-FR" sz="2400" dirty="0"/>
          </a:p>
        </p:txBody>
      </p:sp>
      <p:sp>
        <p:nvSpPr>
          <p:cNvPr id="4" name="Espace réservé de la date 3"/>
          <p:cNvSpPr>
            <a:spLocks noGrp="1"/>
          </p:cNvSpPr>
          <p:nvPr>
            <p:ph type="dt" sz="half" idx="11"/>
          </p:nvPr>
        </p:nvSpPr>
        <p:spPr/>
        <p:txBody>
          <a:bodyPr/>
          <a:lstStyle/>
          <a:p>
            <a:fld id="{BECA2720-7D44-E44C-9E27-BCFF559B9905}" type="datetime3">
              <a:rPr lang="fr-BE" smtClean="0"/>
              <a:pPr/>
              <a:t>5.06.19</a:t>
            </a:fld>
            <a:endParaRPr lang="fr-FR" dirty="0"/>
          </a:p>
        </p:txBody>
      </p:sp>
      <p:sp>
        <p:nvSpPr>
          <p:cNvPr id="7" name="ZoneTexte 6"/>
          <p:cNvSpPr txBox="1"/>
          <p:nvPr/>
        </p:nvSpPr>
        <p:spPr>
          <a:xfrm>
            <a:off x="-792480" y="2021840"/>
            <a:ext cx="914400" cy="914400"/>
          </a:xfrm>
          <a:prstGeom prst="rect">
            <a:avLst/>
          </a:prstGeom>
        </p:spPr>
        <p:txBody>
          <a:bodyPr vert="horz" wrap="none" lIns="91440" tIns="45720" rIns="91440" bIns="45720" rtlCol="0" anchor="b">
            <a:normAutofit/>
          </a:bodyPr>
          <a:lstStyle/>
          <a:p>
            <a:endParaRPr lang="fr-FR" sz="1000" dirty="0" smtClean="0"/>
          </a:p>
        </p:txBody>
      </p:sp>
      <p:sp>
        <p:nvSpPr>
          <p:cNvPr id="3" name="Picture Placeholder 2"/>
          <p:cNvSpPr>
            <a:spLocks noGrp="1"/>
          </p:cNvSpPr>
          <p:nvPr>
            <p:ph type="pic" sz="quarter" idx="10"/>
          </p:nvPr>
        </p:nvSpPr>
        <p:spPr/>
      </p:sp>
      <p:pic>
        <p:nvPicPr>
          <p:cNvPr id="8" name="Espace réservé pour une image  5"/>
          <p:cNvPicPr>
            <a:picLocks noChangeAspect="1"/>
          </p:cNvPicPr>
          <p:nvPr/>
        </p:nvPicPr>
        <p:blipFill rotWithShape="1">
          <a:blip r:embed="rId2">
            <a:extLst>
              <a:ext uri="{28A0092B-C50C-407E-A947-70E740481C1C}">
                <a14:useLocalDpi xmlns:a14="http://schemas.microsoft.com/office/drawing/2010/main" val="0"/>
              </a:ext>
            </a:extLst>
          </a:blip>
          <a:srcRect b="34991"/>
          <a:stretch/>
        </p:blipFill>
        <p:spPr>
          <a:xfrm>
            <a:off x="394765" y="2276476"/>
            <a:ext cx="8331482" cy="3565526"/>
          </a:xfrm>
          <a:prstGeom prst="rect">
            <a:avLst/>
          </a:prstGeom>
        </p:spPr>
      </p:pic>
      <p:sp>
        <p:nvSpPr>
          <p:cNvPr id="10" name="Footer Placeholder 7"/>
          <p:cNvSpPr>
            <a:spLocks noGrp="1"/>
          </p:cNvSpPr>
          <p:nvPr>
            <p:ph type="ftr" sz="quarter" idx="4294967295"/>
          </p:nvPr>
        </p:nvSpPr>
        <p:spPr>
          <a:xfrm>
            <a:off x="417778" y="6337903"/>
            <a:ext cx="3086100" cy="365125"/>
          </a:xfrm>
          <a:prstGeom prst="rect">
            <a:avLst/>
          </a:prstGeom>
        </p:spPr>
        <p:txBody>
          <a:bodyPr/>
          <a:lstStyle/>
          <a:p>
            <a:r>
              <a:rPr lang="fr-FR" sz="800" b="1" dirty="0" smtClean="0">
                <a:solidFill>
                  <a:schemeClr val="tx1"/>
                </a:solidFill>
                <a:latin typeface="Montserrat Semi" charset="0"/>
                <a:ea typeface="Montserrat Semi" charset="0"/>
                <a:cs typeface="Montserrat Semi" charset="0"/>
              </a:rPr>
              <a:t>Bioeconomy and Glycoscience</a:t>
            </a:r>
            <a:endParaRPr lang="fr-FR" sz="800" dirty="0"/>
          </a:p>
        </p:txBody>
      </p:sp>
      <p:sp>
        <p:nvSpPr>
          <p:cNvPr id="9" name="TextBox 8"/>
          <p:cNvSpPr txBox="1"/>
          <p:nvPr/>
        </p:nvSpPr>
        <p:spPr>
          <a:xfrm>
            <a:off x="3985184" y="3604590"/>
            <a:ext cx="4611350" cy="1531863"/>
          </a:xfrm>
          <a:prstGeom prst="rect">
            <a:avLst/>
          </a:prstGeom>
          <a:solidFill>
            <a:schemeClr val="bg1"/>
          </a:solidFill>
        </p:spPr>
        <p:txBody>
          <a:bodyPr vert="horz" wrap="none" lIns="91440" tIns="45720" rIns="91440" bIns="45720" rtlCol="0" anchor="b">
            <a:noAutofit/>
          </a:bodyPr>
          <a:lstStyle/>
          <a:p>
            <a:r>
              <a:rPr lang="en-GB" sz="1600" b="1" dirty="0" smtClean="0">
                <a:solidFill>
                  <a:srgbClr val="008000"/>
                </a:solidFill>
              </a:rPr>
              <a:t>CarboMet</a:t>
            </a:r>
            <a:r>
              <a:rPr lang="en-GB" sz="1600" dirty="0" smtClean="0">
                <a:solidFill>
                  <a:srgbClr val="008000"/>
                </a:solidFill>
              </a:rPr>
              <a:t> is about metrology </a:t>
            </a:r>
            <a:r>
              <a:rPr lang="en-GB" sz="1600" i="1" dirty="0" smtClean="0">
                <a:solidFill>
                  <a:srgbClr val="008000"/>
                </a:solidFill>
              </a:rPr>
              <a:t>per se: </a:t>
            </a:r>
            <a:r>
              <a:rPr lang="en-GB" sz="1600" dirty="0" smtClean="0">
                <a:solidFill>
                  <a:srgbClr val="008000"/>
                </a:solidFill>
              </a:rPr>
              <a:t>CarboMet is </a:t>
            </a:r>
          </a:p>
          <a:p>
            <a:r>
              <a:rPr lang="en-GB" sz="1600" dirty="0" smtClean="0">
                <a:solidFill>
                  <a:srgbClr val="008000"/>
                </a:solidFill>
              </a:rPr>
              <a:t>examining in particular the challenges involved,  and</a:t>
            </a:r>
          </a:p>
          <a:p>
            <a:r>
              <a:rPr lang="en-GB" sz="1600" dirty="0" smtClean="0">
                <a:solidFill>
                  <a:srgbClr val="008000"/>
                </a:solidFill>
              </a:rPr>
              <a:t>the supporting IT support systems required (the</a:t>
            </a:r>
          </a:p>
          <a:p>
            <a:r>
              <a:rPr lang="en-GB" sz="1600" dirty="0" smtClean="0">
                <a:solidFill>
                  <a:srgbClr val="008000"/>
                </a:solidFill>
              </a:rPr>
              <a:t> ‘Digital Economy’ in Horizon Europe terms).</a:t>
            </a:r>
            <a:r>
              <a:rPr lang="en-GB" sz="1600" dirty="0">
                <a:solidFill>
                  <a:srgbClr val="008000"/>
                </a:solidFill>
              </a:rPr>
              <a:t> </a:t>
            </a:r>
            <a:r>
              <a:rPr lang="en-GB" sz="1600" dirty="0" smtClean="0">
                <a:solidFill>
                  <a:srgbClr val="008000"/>
                </a:solidFill>
              </a:rPr>
              <a:t>We are </a:t>
            </a:r>
          </a:p>
          <a:p>
            <a:r>
              <a:rPr lang="en-GB" sz="1600" dirty="0" smtClean="0">
                <a:solidFill>
                  <a:srgbClr val="008000"/>
                </a:solidFill>
              </a:rPr>
              <a:t>proposing possible research programmes that will be</a:t>
            </a:r>
          </a:p>
          <a:p>
            <a:r>
              <a:rPr lang="en-GB" sz="1600" dirty="0" smtClean="0">
                <a:solidFill>
                  <a:srgbClr val="008000"/>
                </a:solidFill>
              </a:rPr>
              <a:t>needed to meet these challenges.  </a:t>
            </a:r>
          </a:p>
        </p:txBody>
      </p:sp>
    </p:spTree>
    <p:extLst>
      <p:ext uri="{BB962C8B-B14F-4D97-AF65-F5344CB8AC3E}">
        <p14:creationId xmlns:p14="http://schemas.microsoft.com/office/powerpoint/2010/main" val="240849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2410623236"/>
              </p:ext>
            </p:extLst>
          </p:nvPr>
        </p:nvGraphicFramePr>
        <p:xfrm>
          <a:off x="271940" y="1590117"/>
          <a:ext cx="8648699" cy="3786410"/>
        </p:xfrm>
        <a:graphic>
          <a:graphicData uri="http://schemas.openxmlformats.org/drawingml/2006/table">
            <a:tbl>
              <a:tblPr firstRow="1" bandRow="1">
                <a:tableStyleId>{5C22544A-7EE6-4342-B048-85BDC9FD1C3A}</a:tableStyleId>
              </a:tblPr>
              <a:tblGrid>
                <a:gridCol w="914400"/>
                <a:gridCol w="1600200"/>
                <a:gridCol w="1816100"/>
                <a:gridCol w="1439333"/>
                <a:gridCol w="1439333"/>
                <a:gridCol w="1439333"/>
              </a:tblGrid>
              <a:tr h="302982">
                <a:tc rowSpan="2" gridSpan="2">
                  <a:txBody>
                    <a:bodyPr/>
                    <a:lstStyle/>
                    <a:p>
                      <a:endParaRPr lang="en-US" sz="1400" dirty="0"/>
                    </a:p>
                  </a:txBody>
                  <a:tcPr/>
                </a:tc>
                <a:tc rowSpan="2" hMerge="1">
                  <a:txBody>
                    <a:bodyPr/>
                    <a:lstStyle/>
                    <a:p>
                      <a:endParaRPr lang="en-US" dirty="0"/>
                    </a:p>
                  </a:txBody>
                  <a:tcPr/>
                </a:tc>
                <a:tc grid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400" b="1" kern="1200" err="1" smtClean="0">
                          <a:solidFill>
                            <a:schemeClr val="lt1"/>
                          </a:solidFill>
                          <a:effectLst/>
                          <a:latin typeface="+mn-lt"/>
                          <a:ea typeface="+mn-ea"/>
                          <a:cs typeface="+mn-cs"/>
                        </a:rPr>
                        <a:t>BioIndustry</a:t>
                      </a:r>
                      <a:r>
                        <a:rPr lang="en-GB" sz="1400" b="1" kern="1200" smtClean="0">
                          <a:solidFill>
                            <a:schemeClr val="lt1"/>
                          </a:solidFill>
                          <a:effectLst/>
                          <a:latin typeface="+mn-lt"/>
                          <a:ea typeface="+mn-ea"/>
                          <a:cs typeface="+mn-cs"/>
                        </a:rPr>
                        <a:t> Sector (BIS)</a:t>
                      </a:r>
                      <a:r>
                        <a:rPr lang="en-GB" sz="1400" smtClean="0">
                          <a:effectLst/>
                        </a:rPr>
                        <a:t> </a:t>
                      </a:r>
                      <a:endParaRPr lang="en-US" sz="1400" dirty="0" smtClean="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1191260">
                <a:tc gridSpan="2" vMerge="1">
                  <a:txBody>
                    <a:bodyPr/>
                    <a:lstStyle/>
                    <a:p>
                      <a:endParaRPr lang="en-US" dirty="0"/>
                    </a:p>
                  </a:txBody>
                  <a:tcPr/>
                </a:tc>
                <a:tc hMerge="1" vMerge="1">
                  <a:txBody>
                    <a:bodyPr/>
                    <a:lstStyle/>
                    <a:p>
                      <a:endParaRPr lang="en-US" dirty="0"/>
                    </a:p>
                  </a:txBody>
                  <a:tcPr/>
                </a:tc>
                <a:tc>
                  <a:txBody>
                    <a:bodyPr/>
                    <a:lstStyle/>
                    <a:p>
                      <a:r>
                        <a:rPr lang="en-GB" sz="1400" kern="1200" dirty="0" smtClean="0">
                          <a:solidFill>
                            <a:schemeClr val="dk1"/>
                          </a:solidFill>
                          <a:effectLst/>
                          <a:latin typeface="+mn-lt"/>
                          <a:ea typeface="+mn-ea"/>
                          <a:cs typeface="+mn-cs"/>
                        </a:rPr>
                        <a:t>Biopharmaceuticals including vaccines, antimicrobials, antibodies and hormones</a:t>
                      </a:r>
                      <a:endParaRPr lang="en-GB" sz="1400" kern="1200" dirty="0">
                        <a:solidFill>
                          <a:schemeClr val="dk1"/>
                        </a:solidFill>
                        <a:effectLst/>
                        <a:latin typeface="+mn-lt"/>
                        <a:ea typeface="+mn-ea"/>
                        <a:cs typeface="+mn-cs"/>
                      </a:endParaRPr>
                    </a:p>
                  </a:txBody>
                  <a:tcPr/>
                </a:tc>
                <a:tc>
                  <a:txBody>
                    <a:bodyPr/>
                    <a:lstStyle/>
                    <a:p>
                      <a:r>
                        <a:rPr lang="en-GB" sz="1400" kern="1200" dirty="0" smtClean="0">
                          <a:solidFill>
                            <a:schemeClr val="dk1"/>
                          </a:solidFill>
                          <a:effectLst/>
                          <a:latin typeface="+mn-lt"/>
                          <a:ea typeface="+mn-ea"/>
                          <a:cs typeface="+mn-cs"/>
                        </a:rPr>
                        <a:t>Diagnosis of disease for development of Precision Medicines</a:t>
                      </a:r>
                      <a:r>
                        <a:rPr lang="en-GB" sz="1400" dirty="0" smtClean="0">
                          <a:effectLst/>
                        </a:rPr>
                        <a:t> </a:t>
                      </a:r>
                      <a:endParaRPr lang="en-US" sz="1400" dirty="0"/>
                    </a:p>
                  </a:txBody>
                  <a:tcPr/>
                </a:tc>
                <a:tc>
                  <a:txBody>
                    <a:bodyPr/>
                    <a:lstStyle/>
                    <a:p>
                      <a:r>
                        <a:rPr lang="en-GB" sz="1400" kern="1200" dirty="0" smtClean="0">
                          <a:solidFill>
                            <a:schemeClr val="dk1"/>
                          </a:solidFill>
                          <a:effectLst/>
                          <a:latin typeface="+mn-lt"/>
                          <a:ea typeface="+mn-ea"/>
                          <a:cs typeface="+mn-cs"/>
                        </a:rPr>
                        <a:t>Healthy Living: Food &amp; Personal Care</a:t>
                      </a:r>
                      <a:r>
                        <a:rPr lang="en-GB" sz="1400" dirty="0" smtClean="0">
                          <a:effectLst/>
                        </a:rPr>
                        <a:t> </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mn-lt"/>
                          <a:ea typeface="+mn-ea"/>
                          <a:cs typeface="+mn-cs"/>
                        </a:rPr>
                        <a:t>Carbohydrates as Sustainable Materials</a:t>
                      </a:r>
                    </a:p>
                  </a:txBody>
                  <a:tcPr/>
                </a:tc>
              </a:tr>
              <a:tr h="763450">
                <a:tc rowSpan="3">
                  <a:txBody>
                    <a:bodyPr/>
                    <a:lstStyle/>
                    <a:p>
                      <a:pPr algn="ctr"/>
                      <a:r>
                        <a:rPr lang="en-GB" sz="1400" b="1" kern="1200" dirty="0" smtClean="0">
                          <a:solidFill>
                            <a:schemeClr val="dk1"/>
                          </a:solidFill>
                          <a:effectLst/>
                          <a:latin typeface="+mn-lt"/>
                          <a:ea typeface="+mn-ea"/>
                          <a:cs typeface="+mn-cs"/>
                        </a:rPr>
                        <a:t>Enabling Technology Area </a:t>
                      </a:r>
                    </a:p>
                    <a:p>
                      <a:pPr algn="ctr"/>
                      <a:r>
                        <a:rPr lang="en-GB" sz="1400" b="1" kern="1200" dirty="0" smtClean="0">
                          <a:solidFill>
                            <a:schemeClr val="dk1"/>
                          </a:solidFill>
                          <a:effectLst/>
                          <a:latin typeface="+mn-lt"/>
                          <a:ea typeface="+mn-ea"/>
                          <a:cs typeface="+mn-cs"/>
                        </a:rPr>
                        <a:t>(ETA)</a:t>
                      </a:r>
                      <a:endParaRPr lang="en-GB" sz="1400" b="1" kern="1200" dirty="0">
                        <a:solidFill>
                          <a:schemeClr val="dk1"/>
                        </a:solidFill>
                        <a:effectLst/>
                        <a:latin typeface="+mn-lt"/>
                        <a:ea typeface="+mn-ea"/>
                        <a:cs typeface="+mn-cs"/>
                      </a:endParaRPr>
                    </a:p>
                  </a:txBody>
                  <a:tcPr vert="vert270"/>
                </a:tc>
                <a:tc>
                  <a:txBody>
                    <a:bodyPr/>
                    <a:lstStyle/>
                    <a:p>
                      <a:r>
                        <a:rPr lang="en-GB" sz="1400" kern="1200" dirty="0" smtClean="0">
                          <a:solidFill>
                            <a:schemeClr val="dk1"/>
                          </a:solidFill>
                          <a:effectLst/>
                          <a:latin typeface="+mn-lt"/>
                          <a:ea typeface="+mn-ea"/>
                          <a:cs typeface="+mn-cs"/>
                        </a:rPr>
                        <a:t>Analytics</a:t>
                      </a:r>
                      <a:r>
                        <a:rPr lang="en-GB" sz="1400" kern="1200" baseline="0" dirty="0" smtClean="0">
                          <a:solidFill>
                            <a:schemeClr val="dk1"/>
                          </a:solidFill>
                          <a:effectLst/>
                          <a:latin typeface="+mn-lt"/>
                          <a:ea typeface="+mn-ea"/>
                          <a:cs typeface="+mn-cs"/>
                        </a:rPr>
                        <a:t> , Soft Sensors and </a:t>
                      </a:r>
                      <a:r>
                        <a:rPr lang="en-GB" sz="1400" kern="1200" dirty="0" smtClean="0">
                          <a:solidFill>
                            <a:schemeClr val="dk1"/>
                          </a:solidFill>
                          <a:effectLst/>
                          <a:latin typeface="+mn-lt"/>
                          <a:ea typeface="+mn-ea"/>
                          <a:cs typeface="+mn-cs"/>
                        </a:rPr>
                        <a:t>Measurements </a:t>
                      </a:r>
                      <a:endParaRPr lang="en-GB" sz="1400" kern="1200" dirty="0">
                        <a:solidFill>
                          <a:schemeClr val="dk1"/>
                        </a:solidFill>
                        <a:effectLst/>
                        <a:latin typeface="+mn-lt"/>
                        <a:ea typeface="+mn-ea"/>
                        <a:cs typeface="+mn-cs"/>
                      </a:endParaRPr>
                    </a:p>
                  </a:txBody>
                  <a:tcPr/>
                </a:tc>
                <a:tc>
                  <a:txBody>
                    <a:bodyPr/>
                    <a:lstStyle/>
                    <a:p>
                      <a:endParaRPr lang="en-US" sz="1400" dirty="0"/>
                    </a:p>
                  </a:txBody>
                  <a:tcPr/>
                </a:tc>
                <a:tc>
                  <a:txBody>
                    <a:bodyPr/>
                    <a:lstStyle/>
                    <a:p>
                      <a:endParaRPr lang="en-US" sz="1400" dirty="0"/>
                    </a:p>
                  </a:txBody>
                  <a:tcPr/>
                </a:tc>
                <a:tc>
                  <a:txBody>
                    <a:bodyPr/>
                    <a:lstStyle/>
                    <a:p>
                      <a:endParaRPr lang="en-US" sz="1400"/>
                    </a:p>
                  </a:txBody>
                  <a:tcPr/>
                </a:tc>
                <a:tc>
                  <a:txBody>
                    <a:bodyPr/>
                    <a:lstStyle/>
                    <a:p>
                      <a:endParaRPr lang="en-US" sz="1400" dirty="0"/>
                    </a:p>
                  </a:txBody>
                  <a:tcPr/>
                </a:tc>
              </a:tr>
              <a:tr h="763450">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sz="1800" kern="1200" dirty="0" smtClean="0">
                        <a:solidFill>
                          <a:schemeClr val="dk1"/>
                        </a:solidFill>
                        <a:effectLst/>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mn-lt"/>
                          <a:ea typeface="+mn-ea"/>
                          <a:cs typeface="+mn-cs"/>
                        </a:rPr>
                        <a:t>Synthesis of Standards </a:t>
                      </a:r>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dirty="0"/>
                    </a:p>
                  </a:txBody>
                  <a:tcPr/>
                </a:tc>
              </a:tr>
              <a:tr h="763450">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sz="1800" kern="1200" dirty="0" smtClean="0">
                        <a:solidFill>
                          <a:schemeClr val="dk1"/>
                        </a:solidFill>
                        <a:effectLst/>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mn-lt"/>
                          <a:ea typeface="+mn-ea"/>
                          <a:cs typeface="+mn-cs"/>
                        </a:rPr>
                        <a:t>Bioinformatics </a:t>
                      </a:r>
                    </a:p>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mn-lt"/>
                          <a:ea typeface="+mn-ea"/>
                          <a:cs typeface="+mn-cs"/>
                        </a:rPr>
                        <a:t>&amp; Databases </a:t>
                      </a:r>
                    </a:p>
                  </a:txBody>
                  <a:tcPr/>
                </a:tc>
                <a:tc>
                  <a:txBody>
                    <a:bodyPr/>
                    <a:lstStyle/>
                    <a:p>
                      <a:endParaRPr lang="en-US" sz="1400" dirty="0"/>
                    </a:p>
                  </a:txBody>
                  <a:tcPr/>
                </a:tc>
                <a:tc>
                  <a:txBody>
                    <a:bodyPr/>
                    <a:lstStyle/>
                    <a:p>
                      <a:endParaRPr lang="en-US" sz="1400" dirty="0"/>
                    </a:p>
                  </a:txBody>
                  <a:tcPr/>
                </a:tc>
                <a:tc>
                  <a:txBody>
                    <a:bodyPr/>
                    <a:lstStyle/>
                    <a:p>
                      <a:endParaRPr lang="en-US" sz="1400"/>
                    </a:p>
                  </a:txBody>
                  <a:tcPr/>
                </a:tc>
                <a:tc>
                  <a:txBody>
                    <a:bodyPr/>
                    <a:lstStyle/>
                    <a:p>
                      <a:endParaRPr lang="en-US" sz="1400" dirty="0"/>
                    </a:p>
                  </a:txBody>
                  <a:tcPr/>
                </a:tc>
              </a:tr>
            </a:tbl>
          </a:graphicData>
        </a:graphic>
      </p:graphicFrame>
      <p:pic>
        <p:nvPicPr>
          <p:cNvPr id="512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29425" y="3918524"/>
            <a:ext cx="3563937"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863799" y="3926987"/>
            <a:ext cx="4992777" cy="584775"/>
          </a:xfrm>
          <a:prstGeom prst="rect">
            <a:avLst/>
          </a:prstGeom>
          <a:noFill/>
        </p:spPr>
        <p:txBody>
          <a:bodyPr wrap="none">
            <a:spAutoFit/>
            <a:scene3d>
              <a:camera prst="orthographicFront">
                <a:rot lat="0" lon="0" rev="1500000"/>
              </a:camera>
              <a:lightRig rig="threePt" dir="t"/>
            </a:scene3d>
          </a:bodyPr>
          <a:lstStyle/>
          <a:p>
            <a:pPr eaLnBrk="1" fontAlgn="auto" hangingPunct="1">
              <a:spcBef>
                <a:spcPts val="0"/>
              </a:spcBef>
              <a:spcAft>
                <a:spcPts val="0"/>
              </a:spcAft>
              <a:defRPr/>
            </a:pPr>
            <a:r>
              <a:rPr lang="en-US" sz="3200" b="1" dirty="0" err="1">
                <a:latin typeface="+mn-lt"/>
              </a:rPr>
              <a:t>CarboMet</a:t>
            </a:r>
            <a:r>
              <a:rPr lang="en-US" sz="3200" b="1" dirty="0">
                <a:latin typeface="+mn-lt"/>
              </a:rPr>
              <a:t> stakeholder input</a:t>
            </a:r>
          </a:p>
        </p:txBody>
      </p:sp>
      <p:pic>
        <p:nvPicPr>
          <p:cNvPr id="512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2738" y="25400"/>
            <a:ext cx="11461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4">
            <a:extLst>
              <a:ext uri="{28A0092B-C50C-407E-A947-70E740481C1C}">
                <a14:useLocalDpi xmlns:a14="http://schemas.microsoft.com/office/drawing/2010/main" val="0"/>
              </a:ext>
            </a:extLst>
          </a:blip>
          <a:srcRect l="10803" t="23555" r="10078" b="26019"/>
          <a:stretch>
            <a:fillRect/>
          </a:stretch>
        </p:blipFill>
        <p:spPr bwMode="auto">
          <a:xfrm>
            <a:off x="7850641" y="888363"/>
            <a:ext cx="1146175" cy="31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06400" y="449262"/>
            <a:ext cx="1814286" cy="596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58800" y="601662"/>
            <a:ext cx="1814286" cy="596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p:txBody>
          <a:bodyPr/>
          <a:lstStyle/>
          <a:p>
            <a:pPr>
              <a:defRPr/>
            </a:pPr>
            <a:fld id="{35A91206-4D9D-431C-B1E1-C5032AE0D62A}" type="datetime1">
              <a:rPr lang="en-GB" smtClean="0"/>
              <a:t>05/06/2019</a:t>
            </a:fld>
            <a:endParaRPr lang="en-US"/>
          </a:p>
        </p:txBody>
      </p:sp>
      <p:sp>
        <p:nvSpPr>
          <p:cNvPr id="4" name="Footer Placeholder 3"/>
          <p:cNvSpPr>
            <a:spLocks noGrp="1"/>
          </p:cNvSpPr>
          <p:nvPr>
            <p:ph type="ftr" sz="quarter" idx="11"/>
          </p:nvPr>
        </p:nvSpPr>
        <p:spPr/>
        <p:txBody>
          <a:bodyPr/>
          <a:lstStyle/>
          <a:p>
            <a:pPr>
              <a:defRPr/>
            </a:pPr>
            <a:r>
              <a:rPr lang="en-US" dirty="0" smtClean="0"/>
              <a:t>Bioeconomy for </a:t>
            </a:r>
            <a:r>
              <a:rPr lang="en-US" dirty="0" err="1" smtClean="0"/>
              <a:t>Glycoscience</a:t>
            </a:r>
            <a:endParaRPr lang="en-US" dirty="0"/>
          </a:p>
        </p:txBody>
      </p:sp>
      <p:sp>
        <p:nvSpPr>
          <p:cNvPr id="13" name="Titre 1"/>
          <p:cNvSpPr txBox="1">
            <a:spLocks/>
          </p:cNvSpPr>
          <p:nvPr/>
        </p:nvSpPr>
        <p:spPr>
          <a:xfrm>
            <a:off x="300859" y="283265"/>
            <a:ext cx="8204966" cy="928411"/>
          </a:xfrm>
          <a:prstGeom prst="rect">
            <a:avLst/>
          </a:prstGeom>
        </p:spPr>
        <p:txBody>
          <a:bodyPr>
            <a:noAutofit/>
          </a:bodyPr>
          <a:lstStyle>
            <a:lvl1pPr algn="l" defTabSz="914390" rtl="0" eaLnBrk="1" latinLnBrk="0" hangingPunct="1">
              <a:lnSpc>
                <a:spcPct val="90000"/>
              </a:lnSpc>
              <a:spcBef>
                <a:spcPct val="0"/>
              </a:spcBef>
              <a:buNone/>
              <a:defRPr sz="3600" b="1" i="0" kern="1200">
                <a:solidFill>
                  <a:schemeClr val="tx1"/>
                </a:solidFill>
                <a:latin typeface="Montserrat Semi" charset="0"/>
                <a:ea typeface="Montserrat Semi" charset="0"/>
                <a:cs typeface="Montserrat Semi" charset="0"/>
              </a:defRPr>
            </a:lvl1pPr>
          </a:lstStyle>
          <a:p>
            <a:r>
              <a:rPr lang="fr-FR" sz="2200" b="0" dirty="0" smtClean="0">
                <a:solidFill>
                  <a:srgbClr val="00B050"/>
                </a:solidFill>
              </a:rPr>
              <a:t>CarboMet </a:t>
            </a:r>
            <a:r>
              <a:rPr lang="fr-FR" sz="2200" b="0" dirty="0" err="1" smtClean="0">
                <a:solidFill>
                  <a:srgbClr val="00B050"/>
                </a:solidFill>
              </a:rPr>
              <a:t>facilitates</a:t>
            </a:r>
            <a:r>
              <a:rPr lang="fr-FR" sz="2200" b="0" dirty="0" smtClean="0">
                <a:solidFill>
                  <a:srgbClr val="00B050"/>
                </a:solidFill>
              </a:rPr>
              <a:t> engagement </a:t>
            </a:r>
            <a:r>
              <a:rPr lang="fr-FR" sz="2200" b="0" dirty="0" err="1" smtClean="0">
                <a:solidFill>
                  <a:srgbClr val="00B050"/>
                </a:solidFill>
              </a:rPr>
              <a:t>between</a:t>
            </a:r>
            <a:r>
              <a:rPr lang="fr-FR" sz="2200" b="0" dirty="0" smtClean="0">
                <a:solidFill>
                  <a:srgbClr val="00B050"/>
                </a:solidFill>
              </a:rPr>
              <a:t> key </a:t>
            </a:r>
            <a:r>
              <a:rPr lang="fr-FR" sz="2200" b="0" dirty="0" err="1" smtClean="0">
                <a:solidFill>
                  <a:srgbClr val="00B050"/>
                </a:solidFill>
              </a:rPr>
              <a:t>players</a:t>
            </a:r>
            <a:r>
              <a:rPr lang="fr-FR" sz="2200" b="0" dirty="0" smtClean="0">
                <a:solidFill>
                  <a:srgbClr val="00B050"/>
                </a:solidFill>
              </a:rPr>
              <a:t> and</a:t>
            </a:r>
          </a:p>
          <a:p>
            <a:r>
              <a:rPr lang="fr-FR" sz="2200" b="0" dirty="0" err="1">
                <a:solidFill>
                  <a:srgbClr val="00B050"/>
                </a:solidFill>
              </a:rPr>
              <a:t>s</a:t>
            </a:r>
            <a:r>
              <a:rPr lang="fr-FR" sz="2200" b="0" dirty="0" err="1" smtClean="0">
                <a:solidFill>
                  <a:srgbClr val="00B050"/>
                </a:solidFill>
              </a:rPr>
              <a:t>takeholders</a:t>
            </a:r>
            <a:r>
              <a:rPr lang="fr-FR" sz="2200" b="0" dirty="0" smtClean="0">
                <a:solidFill>
                  <a:srgbClr val="00B050"/>
                </a:solidFill>
              </a:rPr>
              <a:t> to </a:t>
            </a:r>
            <a:r>
              <a:rPr lang="fr-FR" sz="2200" b="0" dirty="0" err="1" smtClean="0">
                <a:solidFill>
                  <a:srgbClr val="00B050"/>
                </a:solidFill>
              </a:rPr>
              <a:t>ensure</a:t>
            </a:r>
            <a:r>
              <a:rPr lang="fr-FR" sz="2200" b="0" dirty="0" smtClean="0">
                <a:solidFill>
                  <a:srgbClr val="00B050"/>
                </a:solidFill>
              </a:rPr>
              <a:t> full engagement of the glycoscience </a:t>
            </a:r>
          </a:p>
          <a:p>
            <a:r>
              <a:rPr lang="fr-FR" sz="2200" b="0" dirty="0" err="1">
                <a:solidFill>
                  <a:srgbClr val="00B050"/>
                </a:solidFill>
              </a:rPr>
              <a:t>c</a:t>
            </a:r>
            <a:r>
              <a:rPr lang="fr-FR" sz="2200" b="0" dirty="0" err="1" smtClean="0">
                <a:solidFill>
                  <a:srgbClr val="00B050"/>
                </a:solidFill>
              </a:rPr>
              <a:t>ommunity</a:t>
            </a:r>
            <a:r>
              <a:rPr lang="fr-FR" sz="2200" b="0" dirty="0" smtClean="0">
                <a:solidFill>
                  <a:srgbClr val="00B050"/>
                </a:solidFill>
              </a:rPr>
              <a:t> </a:t>
            </a:r>
            <a:r>
              <a:rPr lang="fr-FR" sz="2200" b="0" dirty="0" err="1" smtClean="0">
                <a:solidFill>
                  <a:srgbClr val="00B050"/>
                </a:solidFill>
              </a:rPr>
              <a:t>across</a:t>
            </a:r>
            <a:r>
              <a:rPr lang="fr-FR" sz="2200" b="0" dirty="0" smtClean="0">
                <a:solidFill>
                  <a:srgbClr val="00B050"/>
                </a:solidFill>
              </a:rPr>
              <a:t> Europe…..</a:t>
            </a:r>
            <a:endParaRPr lang="fr-FR" sz="2200" b="0" dirty="0">
              <a:solidFill>
                <a:srgbClr val="00B050"/>
              </a:solidFill>
            </a:endParaRPr>
          </a:p>
        </p:txBody>
      </p:sp>
      <p:cxnSp>
        <p:nvCxnSpPr>
          <p:cNvPr id="10" name="Straight Connector 9"/>
          <p:cNvCxnSpPr/>
          <p:nvPr/>
        </p:nvCxnSpPr>
        <p:spPr>
          <a:xfrm>
            <a:off x="223838" y="1552575"/>
            <a:ext cx="2586037" cy="155677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52525" y="1885950"/>
            <a:ext cx="914400" cy="914400"/>
          </a:xfrm>
          <a:prstGeom prst="rect">
            <a:avLst/>
          </a:prstGeom>
        </p:spPr>
        <p:txBody>
          <a:bodyPr vert="horz" wrap="none" lIns="91440" tIns="45720" rIns="91440" bIns="45720" rtlCol="0" anchor="b">
            <a:normAutofit/>
          </a:bodyPr>
          <a:lstStyle/>
          <a:p>
            <a:endParaRPr lang="en-GB" sz="1000" dirty="0" smtClean="0"/>
          </a:p>
        </p:txBody>
      </p:sp>
      <p:sp>
        <p:nvSpPr>
          <p:cNvPr id="25" name="TextBox 24"/>
          <p:cNvSpPr txBox="1"/>
          <p:nvPr/>
        </p:nvSpPr>
        <p:spPr>
          <a:xfrm>
            <a:off x="1763486" y="1471613"/>
            <a:ext cx="914400" cy="914400"/>
          </a:xfrm>
          <a:prstGeom prst="rect">
            <a:avLst/>
          </a:prstGeom>
        </p:spPr>
        <p:txBody>
          <a:bodyPr vert="horz" wrap="none" lIns="91440" tIns="45720" rIns="91440" bIns="45720" rtlCol="0" anchor="b">
            <a:normAutofit/>
          </a:bodyPr>
          <a:lstStyle/>
          <a:p>
            <a:pPr algn="r"/>
            <a:r>
              <a:rPr lang="en-GB" sz="1400" dirty="0" smtClean="0">
                <a:solidFill>
                  <a:schemeClr val="bg1"/>
                </a:solidFill>
              </a:rPr>
              <a:t>Examples of Key </a:t>
            </a:r>
          </a:p>
          <a:p>
            <a:pPr algn="r"/>
            <a:r>
              <a:rPr lang="en-GB" sz="1400" dirty="0" smtClean="0">
                <a:solidFill>
                  <a:schemeClr val="bg1"/>
                </a:solidFill>
              </a:rPr>
              <a:t>Outputs</a:t>
            </a:r>
          </a:p>
        </p:txBody>
      </p:sp>
      <p:sp>
        <p:nvSpPr>
          <p:cNvPr id="28" name="TextBox 27"/>
          <p:cNvSpPr txBox="1"/>
          <p:nvPr/>
        </p:nvSpPr>
        <p:spPr>
          <a:xfrm>
            <a:off x="695325" y="2076449"/>
            <a:ext cx="914400" cy="914400"/>
          </a:xfrm>
          <a:prstGeom prst="rect">
            <a:avLst/>
          </a:prstGeom>
        </p:spPr>
        <p:txBody>
          <a:bodyPr vert="horz" wrap="none" lIns="91440" tIns="45720" rIns="91440" bIns="45720" rtlCol="0" anchor="b">
            <a:normAutofit/>
          </a:bodyPr>
          <a:lstStyle/>
          <a:p>
            <a:pPr algn="ctr"/>
            <a:r>
              <a:rPr lang="en-GB" sz="1400" dirty="0" smtClean="0">
                <a:solidFill>
                  <a:schemeClr val="bg1"/>
                </a:solidFill>
              </a:rPr>
              <a:t>Key </a:t>
            </a:r>
          </a:p>
          <a:p>
            <a:pPr algn="ctr"/>
            <a:r>
              <a:rPr lang="en-GB" sz="1400" dirty="0" smtClean="0">
                <a:solidFill>
                  <a:schemeClr val="bg1"/>
                </a:solidFill>
              </a:rPr>
              <a:t>Enabling Technologies</a:t>
            </a:r>
          </a:p>
        </p:txBody>
      </p:sp>
      <p:sp>
        <p:nvSpPr>
          <p:cNvPr id="5" name="Oval 4"/>
          <p:cNvSpPr/>
          <p:nvPr/>
        </p:nvSpPr>
        <p:spPr>
          <a:xfrm>
            <a:off x="223837" y="2452193"/>
            <a:ext cx="1857601" cy="65715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167038" y="3109353"/>
            <a:ext cx="1357221" cy="140240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900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3"/>
          <p:cNvSpPr>
            <a:spLocks noGrp="1" noChangeArrowheads="1"/>
          </p:cNvSpPr>
          <p:nvPr>
            <p:ph type="body" idx="1"/>
          </p:nvPr>
        </p:nvSpPr>
        <p:spPr>
          <a:xfrm>
            <a:off x="77069" y="1194909"/>
            <a:ext cx="3998685" cy="4859338"/>
          </a:xfrm>
        </p:spPr>
        <p:txBody>
          <a:bodyPr/>
          <a:lstStyle/>
          <a:p>
            <a:pPr>
              <a:buFont typeface="Wingdings" panose="05000000000000000000" pitchFamily="2" charset="2"/>
              <a:buChar char="q"/>
            </a:pPr>
            <a:r>
              <a:rPr lang="en-GB" altLang="en-US" sz="1600" dirty="0" smtClean="0">
                <a:solidFill>
                  <a:srgbClr val="3333CC"/>
                </a:solidFill>
                <a:latin typeface="Montserrat"/>
              </a:rPr>
              <a:t>Metrology is </a:t>
            </a:r>
            <a:r>
              <a:rPr lang="en-GB" altLang="en-US" sz="1600" b="1" dirty="0" smtClean="0">
                <a:solidFill>
                  <a:srgbClr val="3333CC"/>
                </a:solidFill>
                <a:latin typeface="Montserrat"/>
              </a:rPr>
              <a:t>NOT</a:t>
            </a:r>
            <a:r>
              <a:rPr lang="en-GB" altLang="en-US" sz="1600" dirty="0" smtClean="0">
                <a:solidFill>
                  <a:srgbClr val="3333CC"/>
                </a:solidFill>
                <a:latin typeface="Montserrat"/>
              </a:rPr>
              <a:t> the same as </a:t>
            </a:r>
            <a:r>
              <a:rPr lang="en-GB" altLang="en-US" sz="1600" dirty="0">
                <a:solidFill>
                  <a:srgbClr val="3333CC"/>
                </a:solidFill>
                <a:latin typeface="Montserrat"/>
              </a:rPr>
              <a:t>n</a:t>
            </a:r>
            <a:r>
              <a:rPr lang="en-GB" altLang="en-US" sz="1600" dirty="0" smtClean="0">
                <a:solidFill>
                  <a:srgbClr val="3333CC"/>
                </a:solidFill>
                <a:latin typeface="Montserrat"/>
              </a:rPr>
              <a:t>ew measurement techniques!…</a:t>
            </a:r>
          </a:p>
          <a:p>
            <a:pPr>
              <a:buFont typeface="Wingdings" panose="05000000000000000000" pitchFamily="2" charset="2"/>
              <a:buChar char="q"/>
            </a:pPr>
            <a:r>
              <a:rPr lang="en-GB" altLang="en-US" sz="1600" dirty="0" smtClean="0">
                <a:solidFill>
                  <a:srgbClr val="3333CC"/>
                </a:solidFill>
                <a:latin typeface="Montserrat"/>
              </a:rPr>
              <a:t>It is about the </a:t>
            </a:r>
            <a:r>
              <a:rPr lang="en-GB" altLang="en-US" sz="1600" b="1" dirty="0" smtClean="0">
                <a:solidFill>
                  <a:srgbClr val="3333CC"/>
                </a:solidFill>
                <a:latin typeface="Montserrat"/>
              </a:rPr>
              <a:t>scientific study of measurement</a:t>
            </a:r>
            <a:r>
              <a:rPr lang="en-GB" altLang="en-US" sz="1600" dirty="0" smtClean="0">
                <a:solidFill>
                  <a:srgbClr val="3333CC"/>
                </a:solidFill>
                <a:latin typeface="Montserrat"/>
              </a:rPr>
              <a:t>. It includes conformance to international specifications and/or technical requirements and the concomitant development of </a:t>
            </a:r>
            <a:r>
              <a:rPr lang="en-GB" altLang="en-US" sz="1600" b="1" dirty="0" smtClean="0">
                <a:solidFill>
                  <a:srgbClr val="3333CC"/>
                </a:solidFill>
                <a:latin typeface="Montserrat"/>
              </a:rPr>
              <a:t>standards</a:t>
            </a:r>
            <a:r>
              <a:rPr lang="en-GB" altLang="en-US" sz="1600" dirty="0" smtClean="0">
                <a:solidFill>
                  <a:srgbClr val="3333CC"/>
                </a:solidFill>
                <a:latin typeface="Montserrat"/>
              </a:rPr>
              <a:t>….</a:t>
            </a:r>
            <a:r>
              <a:rPr lang="en-GB" altLang="en-US" sz="1600" dirty="0" smtClean="0">
                <a:solidFill>
                  <a:srgbClr val="3333CC"/>
                </a:solidFill>
              </a:rPr>
              <a:t> </a:t>
            </a:r>
          </a:p>
          <a:p>
            <a:pPr>
              <a:buClr>
                <a:schemeClr val="accent1">
                  <a:lumMod val="50000"/>
                </a:schemeClr>
              </a:buClr>
              <a:buFont typeface="Wingdings" panose="05000000000000000000" pitchFamily="2" charset="2"/>
              <a:buChar char="q"/>
            </a:pPr>
            <a:r>
              <a:rPr lang="en-GB" sz="1600" dirty="0" smtClean="0">
                <a:solidFill>
                  <a:srgbClr val="3333CC"/>
                </a:solidFill>
              </a:rPr>
              <a:t>…because to </a:t>
            </a:r>
            <a:r>
              <a:rPr lang="en-GB" sz="1600" dirty="0">
                <a:solidFill>
                  <a:srgbClr val="3333CC"/>
                </a:solidFill>
              </a:rPr>
              <a:t>achieve comparability of results over space and time, </a:t>
            </a:r>
            <a:r>
              <a:rPr lang="en-GB" sz="1600" dirty="0" smtClean="0">
                <a:solidFill>
                  <a:srgbClr val="3333CC"/>
                </a:solidFill>
              </a:rPr>
              <a:t>it is essential </a:t>
            </a:r>
            <a:r>
              <a:rPr lang="en-GB" sz="1600" dirty="0">
                <a:solidFill>
                  <a:srgbClr val="3333CC"/>
                </a:solidFill>
              </a:rPr>
              <a:t>to link all measurement results to a common, stable reference or </a:t>
            </a:r>
            <a:r>
              <a:rPr lang="en-GB" sz="1600" b="1" dirty="0">
                <a:solidFill>
                  <a:srgbClr val="3333CC"/>
                </a:solidFill>
              </a:rPr>
              <a:t>measurement </a:t>
            </a:r>
            <a:r>
              <a:rPr lang="en-GB" sz="1600" b="1" dirty="0" smtClean="0">
                <a:solidFill>
                  <a:srgbClr val="3333CC"/>
                </a:solidFill>
              </a:rPr>
              <a:t>standard.</a:t>
            </a:r>
            <a:endParaRPr lang="en-GB" sz="1600" b="1" dirty="0">
              <a:solidFill>
                <a:srgbClr val="3333CC"/>
              </a:solidFill>
            </a:endParaRPr>
          </a:p>
          <a:p>
            <a:pPr>
              <a:buClr>
                <a:schemeClr val="accent1">
                  <a:lumMod val="50000"/>
                </a:schemeClr>
              </a:buClr>
              <a:buFont typeface="Wingdings" panose="05000000000000000000" pitchFamily="2" charset="2"/>
              <a:buChar char="q"/>
            </a:pPr>
            <a:r>
              <a:rPr lang="en-GB" sz="1600" dirty="0">
                <a:solidFill>
                  <a:srgbClr val="3333CC"/>
                </a:solidFill>
              </a:rPr>
              <a:t>Results can </a:t>
            </a:r>
            <a:r>
              <a:rPr lang="en-GB" sz="1600" dirty="0" smtClean="0">
                <a:solidFill>
                  <a:srgbClr val="3333CC"/>
                </a:solidFill>
              </a:rPr>
              <a:t>then be </a:t>
            </a:r>
            <a:r>
              <a:rPr lang="en-GB" sz="1600" dirty="0">
                <a:solidFill>
                  <a:srgbClr val="3333CC"/>
                </a:solidFill>
              </a:rPr>
              <a:t>compared through </a:t>
            </a:r>
            <a:r>
              <a:rPr lang="en-GB" sz="1600" dirty="0" smtClean="0">
                <a:solidFill>
                  <a:srgbClr val="3333CC"/>
                </a:solidFill>
              </a:rPr>
              <a:t>the </a:t>
            </a:r>
            <a:r>
              <a:rPr lang="en-GB" sz="1600" b="1" dirty="0" smtClean="0">
                <a:solidFill>
                  <a:srgbClr val="3333CC"/>
                </a:solidFill>
              </a:rPr>
              <a:t>quantified </a:t>
            </a:r>
            <a:r>
              <a:rPr lang="en-GB" sz="1600" b="1" dirty="0">
                <a:solidFill>
                  <a:srgbClr val="3333CC"/>
                </a:solidFill>
              </a:rPr>
              <a:t>relationship </a:t>
            </a:r>
            <a:r>
              <a:rPr lang="en-GB" sz="1600" dirty="0">
                <a:solidFill>
                  <a:srgbClr val="3333CC"/>
                </a:solidFill>
              </a:rPr>
              <a:t>to that </a:t>
            </a:r>
            <a:r>
              <a:rPr lang="en-GB" sz="1600" dirty="0" smtClean="0">
                <a:solidFill>
                  <a:srgbClr val="3333CC"/>
                </a:solidFill>
              </a:rPr>
              <a:t>measurement standard.</a:t>
            </a:r>
            <a:endParaRPr lang="en-GB" sz="1600" dirty="0">
              <a:solidFill>
                <a:srgbClr val="3333CC"/>
              </a:solidFill>
            </a:endParaRPr>
          </a:p>
          <a:p>
            <a:pPr>
              <a:buClr>
                <a:schemeClr val="accent1">
                  <a:lumMod val="50000"/>
                </a:schemeClr>
              </a:buClr>
              <a:buFont typeface="Wingdings" panose="05000000000000000000" pitchFamily="2" charset="2"/>
              <a:buChar char="q"/>
            </a:pPr>
            <a:r>
              <a:rPr lang="en-GB" sz="1600" dirty="0">
                <a:solidFill>
                  <a:srgbClr val="3333CC"/>
                </a:solidFill>
              </a:rPr>
              <a:t>The linking of results in this manner is termed </a:t>
            </a:r>
            <a:r>
              <a:rPr lang="en-GB" sz="1600" b="1" dirty="0" smtClean="0">
                <a:solidFill>
                  <a:srgbClr val="3333CC"/>
                </a:solidFill>
              </a:rPr>
              <a:t>traceability.</a:t>
            </a:r>
            <a:endParaRPr lang="en-GB" sz="1600" b="1" dirty="0">
              <a:solidFill>
                <a:srgbClr val="3333CC"/>
              </a:solidFill>
            </a:endParaRPr>
          </a:p>
          <a:p>
            <a:pPr>
              <a:buFont typeface="Wingdings" panose="05000000000000000000" pitchFamily="2" charset="2"/>
              <a:buChar char="q"/>
            </a:pPr>
            <a:endParaRPr lang="en-GB" altLang="en-US" sz="1600" dirty="0">
              <a:solidFill>
                <a:srgbClr val="3333CC"/>
              </a:solidFill>
            </a:endParaRPr>
          </a:p>
          <a:p>
            <a:pPr marL="0" indent="0">
              <a:buNone/>
            </a:pPr>
            <a:endParaRPr lang="en-GB" altLang="en-US" sz="1600" dirty="0" smtClean="0">
              <a:solidFill>
                <a:srgbClr val="3333CC"/>
              </a:solidFill>
            </a:endParaRPr>
          </a:p>
          <a:p>
            <a:pPr>
              <a:buFont typeface="Wingdings" panose="05000000000000000000" pitchFamily="2" charset="2"/>
              <a:buChar char="q"/>
            </a:pPr>
            <a:endParaRPr lang="en-GB" altLang="en-US" sz="1600" dirty="0">
              <a:solidFill>
                <a:srgbClr val="3333CC"/>
              </a:solidFill>
            </a:endParaRPr>
          </a:p>
          <a:p>
            <a:pPr>
              <a:buFont typeface="Wingdings" panose="05000000000000000000" pitchFamily="2" charset="2"/>
              <a:buChar char="q"/>
            </a:pPr>
            <a:endParaRPr lang="en-GB" altLang="en-US" sz="1600" dirty="0" smtClean="0">
              <a:solidFill>
                <a:srgbClr val="3333CC"/>
              </a:solidFill>
            </a:endParaRPr>
          </a:p>
          <a:p>
            <a:pPr>
              <a:buFont typeface="Wingdings" panose="05000000000000000000" pitchFamily="2" charset="2"/>
              <a:buChar char="q"/>
            </a:pPr>
            <a:endParaRPr lang="en-GB" altLang="en-US" sz="1600" dirty="0">
              <a:solidFill>
                <a:srgbClr val="3333CC"/>
              </a:solidFill>
            </a:endParaRPr>
          </a:p>
          <a:p>
            <a:pPr>
              <a:buFont typeface="Wingdings" panose="05000000000000000000" pitchFamily="2" charset="2"/>
              <a:buChar char="q"/>
            </a:pPr>
            <a:endParaRPr lang="en-GB" altLang="en-US" sz="1600" dirty="0" smtClean="0">
              <a:solidFill>
                <a:srgbClr val="3333CC"/>
              </a:solidFill>
            </a:endParaRPr>
          </a:p>
          <a:p>
            <a:pPr>
              <a:buFont typeface="Wingdings" panose="05000000000000000000" pitchFamily="2" charset="2"/>
              <a:buChar char="q"/>
            </a:pPr>
            <a:endParaRPr lang="en-GB" altLang="en-US" sz="1600" dirty="0">
              <a:solidFill>
                <a:srgbClr val="3333CC"/>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113" y="1209201"/>
            <a:ext cx="4860258" cy="4628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re 1"/>
          <p:cNvSpPr>
            <a:spLocks noGrp="1"/>
          </p:cNvSpPr>
          <p:nvPr>
            <p:ph type="title"/>
          </p:nvPr>
        </p:nvSpPr>
        <p:spPr>
          <a:xfrm>
            <a:off x="457200" y="311910"/>
            <a:ext cx="6292483" cy="1325563"/>
          </a:xfrm>
        </p:spPr>
        <p:txBody>
          <a:bodyPr>
            <a:noAutofit/>
          </a:bodyPr>
          <a:lstStyle/>
          <a:p>
            <a:pPr algn="ctr"/>
            <a:r>
              <a:rPr lang="en-US" b="0" dirty="0" smtClean="0">
                <a:solidFill>
                  <a:srgbClr val="00B050"/>
                </a:solidFill>
                <a:latin typeface="Montserrat"/>
              </a:rPr>
              <a:t>Metrology – what is it? </a:t>
            </a:r>
            <a:r>
              <a:rPr lang="en-US" b="0" dirty="0">
                <a:solidFill>
                  <a:srgbClr val="00B050"/>
                </a:solidFill>
                <a:latin typeface="Montserrat"/>
              </a:rPr>
              <a:t/>
            </a:r>
            <a:br>
              <a:rPr lang="en-US" b="0" dirty="0">
                <a:solidFill>
                  <a:srgbClr val="00B050"/>
                </a:solidFill>
                <a:latin typeface="Montserrat"/>
              </a:rPr>
            </a:br>
            <a:r>
              <a:rPr lang="en-US" b="0" dirty="0" smtClean="0">
                <a:solidFill>
                  <a:srgbClr val="00B050"/>
                </a:solidFill>
                <a:latin typeface="Montserrat"/>
              </a:rPr>
              <a:t/>
            </a:r>
            <a:br>
              <a:rPr lang="en-US" b="0" dirty="0" smtClean="0">
                <a:solidFill>
                  <a:srgbClr val="00B050"/>
                </a:solidFill>
                <a:latin typeface="Montserrat"/>
              </a:rPr>
            </a:br>
            <a:endParaRPr lang="fr-FR" b="0" dirty="0">
              <a:solidFill>
                <a:srgbClr val="00B050"/>
              </a:solidFill>
              <a:latin typeface="Montserrat"/>
            </a:endParaRPr>
          </a:p>
        </p:txBody>
      </p:sp>
      <p:pic>
        <p:nvPicPr>
          <p:cNvPr id="13" name="Picture 2" descr="\\corp\UserData\Teddington\MyDocs\paula.domann\Desktop\SI-1-jpg\SI Illustration Colour Fu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7169" y="5573486"/>
            <a:ext cx="1309315" cy="130931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fld id="{74C9E87C-7461-4FA5-9B09-73DBA896A5B8}" type="datetime1">
              <a:rPr lang="en-GB" altLang="nl-NL" sz="1000" smtClean="0">
                <a:solidFill>
                  <a:srgbClr val="000000"/>
                </a:solidFill>
              </a:rPr>
              <a:t>05/06/2019</a:t>
            </a:fld>
            <a:endParaRPr lang="en-GB" altLang="nl-NL" sz="1000" dirty="0">
              <a:solidFill>
                <a:srgbClr val="000000"/>
              </a:solidFill>
            </a:endParaRPr>
          </a:p>
        </p:txBody>
      </p:sp>
      <p:sp>
        <p:nvSpPr>
          <p:cNvPr id="3" name="Footer Placeholder 2"/>
          <p:cNvSpPr>
            <a:spLocks noGrp="1"/>
          </p:cNvSpPr>
          <p:nvPr>
            <p:ph type="ftr" sz="quarter" idx="11"/>
          </p:nvPr>
        </p:nvSpPr>
        <p:spPr/>
        <p:txBody>
          <a:bodyPr/>
          <a:lstStyle/>
          <a:p>
            <a:pPr>
              <a:defRPr/>
            </a:pPr>
            <a:r>
              <a:rPr lang="nl-NL" altLang="nl-NL" sz="1000" dirty="0" smtClean="0">
                <a:solidFill>
                  <a:srgbClr val="000000"/>
                </a:solidFill>
              </a:rPr>
              <a:t>Bioeconomy for Glycoscience</a:t>
            </a:r>
            <a:endParaRPr lang="nl-NL" altLang="nl-NL" sz="1000" dirty="0">
              <a:solidFill>
                <a:srgbClr val="000000"/>
              </a:solidFill>
            </a:endParaRPr>
          </a:p>
        </p:txBody>
      </p:sp>
    </p:spTree>
    <p:extLst>
      <p:ext uri="{BB962C8B-B14F-4D97-AF65-F5344CB8AC3E}">
        <p14:creationId xmlns:p14="http://schemas.microsoft.com/office/powerpoint/2010/main" val="305393587"/>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fade">
                                      <p:cBhvr>
                                        <p:cTn id="7" dur="1000"/>
                                        <p:tgtEl>
                                          <p:spTgt spid="262147">
                                            <p:txEl>
                                              <p:pRg st="0" end="0"/>
                                            </p:txEl>
                                          </p:spTgt>
                                        </p:tgtEl>
                                      </p:cBhvr>
                                    </p:animEffect>
                                    <p:anim calcmode="lin" valueType="num">
                                      <p:cBhvr>
                                        <p:cTn id="8" dur="1000" fill="hold"/>
                                        <p:tgtEl>
                                          <p:spTgt spid="262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21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2147">
                                            <p:txEl>
                                              <p:pRg st="1" end="1"/>
                                            </p:txEl>
                                          </p:spTgt>
                                        </p:tgtEl>
                                        <p:attrNameLst>
                                          <p:attrName>style.visibility</p:attrName>
                                        </p:attrNameLst>
                                      </p:cBhvr>
                                      <p:to>
                                        <p:strVal val="visible"/>
                                      </p:to>
                                    </p:set>
                                    <p:animEffect transition="in" filter="fade">
                                      <p:cBhvr>
                                        <p:cTn id="14" dur="1000"/>
                                        <p:tgtEl>
                                          <p:spTgt spid="262147">
                                            <p:txEl>
                                              <p:pRg st="1" end="1"/>
                                            </p:txEl>
                                          </p:spTgt>
                                        </p:tgtEl>
                                      </p:cBhvr>
                                    </p:animEffect>
                                    <p:anim calcmode="lin" valueType="num">
                                      <p:cBhvr>
                                        <p:cTn id="15" dur="1000" fill="hold"/>
                                        <p:tgtEl>
                                          <p:spTgt spid="26214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62147">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2147">
                                            <p:txEl>
                                              <p:pRg st="2" end="2"/>
                                            </p:txEl>
                                          </p:spTgt>
                                        </p:tgtEl>
                                        <p:attrNameLst>
                                          <p:attrName>style.visibility</p:attrName>
                                        </p:attrNameLst>
                                      </p:cBhvr>
                                      <p:to>
                                        <p:strVal val="visible"/>
                                      </p:to>
                                    </p:set>
                                    <p:animEffect transition="in" filter="fade">
                                      <p:cBhvr>
                                        <p:cTn id="25" dur="1000"/>
                                        <p:tgtEl>
                                          <p:spTgt spid="262147">
                                            <p:txEl>
                                              <p:pRg st="2" end="2"/>
                                            </p:txEl>
                                          </p:spTgt>
                                        </p:tgtEl>
                                      </p:cBhvr>
                                    </p:animEffect>
                                    <p:anim calcmode="lin" valueType="num">
                                      <p:cBhvr>
                                        <p:cTn id="26" dur="1000" fill="hold"/>
                                        <p:tgtEl>
                                          <p:spTgt spid="26214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621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62147">
                                            <p:txEl>
                                              <p:pRg st="3" end="3"/>
                                            </p:txEl>
                                          </p:spTgt>
                                        </p:tgtEl>
                                        <p:attrNameLst>
                                          <p:attrName>style.visibility</p:attrName>
                                        </p:attrNameLst>
                                      </p:cBhvr>
                                      <p:to>
                                        <p:strVal val="visible"/>
                                      </p:to>
                                    </p:set>
                                    <p:animEffect transition="in" filter="fade">
                                      <p:cBhvr>
                                        <p:cTn id="32" dur="1000"/>
                                        <p:tgtEl>
                                          <p:spTgt spid="262147">
                                            <p:txEl>
                                              <p:pRg st="3" end="3"/>
                                            </p:txEl>
                                          </p:spTgt>
                                        </p:tgtEl>
                                      </p:cBhvr>
                                    </p:animEffect>
                                    <p:anim calcmode="lin" valueType="num">
                                      <p:cBhvr>
                                        <p:cTn id="33" dur="1000" fill="hold"/>
                                        <p:tgtEl>
                                          <p:spTgt spid="262147">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621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62147">
                                            <p:txEl>
                                              <p:pRg st="4" end="4"/>
                                            </p:txEl>
                                          </p:spTgt>
                                        </p:tgtEl>
                                        <p:attrNameLst>
                                          <p:attrName>style.visibility</p:attrName>
                                        </p:attrNameLst>
                                      </p:cBhvr>
                                      <p:to>
                                        <p:strVal val="visible"/>
                                      </p:to>
                                    </p:set>
                                    <p:animEffect transition="in" filter="fade">
                                      <p:cBhvr>
                                        <p:cTn id="39" dur="1000"/>
                                        <p:tgtEl>
                                          <p:spTgt spid="262147">
                                            <p:txEl>
                                              <p:pRg st="4" end="4"/>
                                            </p:txEl>
                                          </p:spTgt>
                                        </p:tgtEl>
                                      </p:cBhvr>
                                    </p:animEffect>
                                    <p:anim calcmode="lin" valueType="num">
                                      <p:cBhvr>
                                        <p:cTn id="40" dur="1000" fill="hold"/>
                                        <p:tgtEl>
                                          <p:spTgt spid="262147">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62147">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7778" y="1189296"/>
            <a:ext cx="8566565" cy="663983"/>
          </a:xfrm>
        </p:spPr>
        <p:txBody>
          <a:bodyPr>
            <a:noAutofit/>
          </a:bodyPr>
          <a:lstStyle/>
          <a:p>
            <a:r>
              <a:rPr lang="en-US" sz="2400" dirty="0"/>
              <a:t>1</a:t>
            </a:r>
            <a:r>
              <a:rPr lang="en-US" sz="2400" dirty="0" smtClean="0"/>
              <a:t>: </a:t>
            </a:r>
            <a:r>
              <a:rPr lang="en-US" sz="2400" b="0" dirty="0" smtClean="0"/>
              <a:t>The role </a:t>
            </a:r>
            <a:r>
              <a:rPr lang="en-US" sz="2400" b="0" dirty="0"/>
              <a:t>of </a:t>
            </a:r>
            <a:r>
              <a:rPr lang="en-US" sz="2400" b="0" dirty="0" smtClean="0"/>
              <a:t>‘Bioeconomy Europe’ and the core concept of “Sustainable Growth”, as advocated by the EU…..</a:t>
            </a:r>
            <a:endParaRPr lang="fr-FR" sz="2400" b="0" dirty="0"/>
          </a:p>
        </p:txBody>
      </p:sp>
      <p:sp>
        <p:nvSpPr>
          <p:cNvPr id="4" name="Espace réservé de la date 3"/>
          <p:cNvSpPr>
            <a:spLocks noGrp="1"/>
          </p:cNvSpPr>
          <p:nvPr>
            <p:ph type="dt" sz="half" idx="11"/>
          </p:nvPr>
        </p:nvSpPr>
        <p:spPr/>
        <p:txBody>
          <a:bodyPr/>
          <a:lstStyle/>
          <a:p>
            <a:fld id="{BECA2720-7D44-E44C-9E27-BCFF559B9905}" type="datetime3">
              <a:rPr lang="fr-BE" smtClean="0"/>
              <a:pPr/>
              <a:t>5.06.19</a:t>
            </a:fld>
            <a:endParaRPr lang="fr-FR" dirty="0"/>
          </a:p>
        </p:txBody>
      </p:sp>
      <p:sp>
        <p:nvSpPr>
          <p:cNvPr id="7" name="ZoneTexte 6"/>
          <p:cNvSpPr txBox="1"/>
          <p:nvPr/>
        </p:nvSpPr>
        <p:spPr>
          <a:xfrm>
            <a:off x="-792480" y="2021840"/>
            <a:ext cx="914400" cy="914400"/>
          </a:xfrm>
          <a:prstGeom prst="rect">
            <a:avLst/>
          </a:prstGeom>
        </p:spPr>
        <p:txBody>
          <a:bodyPr vert="horz" wrap="none" lIns="91440" tIns="45720" rIns="91440" bIns="45720" rtlCol="0" anchor="b">
            <a:normAutofit/>
          </a:bodyPr>
          <a:lstStyle/>
          <a:p>
            <a:endParaRPr lang="fr-FR" sz="1000" dirty="0" smtClean="0"/>
          </a:p>
        </p:txBody>
      </p:sp>
      <p:sp>
        <p:nvSpPr>
          <p:cNvPr id="3" name="Picture Placeholder 2"/>
          <p:cNvSpPr>
            <a:spLocks noGrp="1"/>
          </p:cNvSpPr>
          <p:nvPr>
            <p:ph type="pic" sz="quarter" idx="10"/>
          </p:nvPr>
        </p:nvSpPr>
        <p:spPr/>
      </p:sp>
      <p:pic>
        <p:nvPicPr>
          <p:cNvPr id="8" name="Espace réservé pour une image  5"/>
          <p:cNvPicPr>
            <a:picLocks noChangeAspect="1"/>
          </p:cNvPicPr>
          <p:nvPr/>
        </p:nvPicPr>
        <p:blipFill rotWithShape="1">
          <a:blip r:embed="rId2">
            <a:extLst>
              <a:ext uri="{28A0092B-C50C-407E-A947-70E740481C1C}">
                <a14:useLocalDpi xmlns:a14="http://schemas.microsoft.com/office/drawing/2010/main" val="0"/>
              </a:ext>
            </a:extLst>
          </a:blip>
          <a:srcRect b="34991"/>
          <a:stretch/>
        </p:blipFill>
        <p:spPr>
          <a:xfrm>
            <a:off x="394765" y="2276476"/>
            <a:ext cx="8331482" cy="3565526"/>
          </a:xfrm>
          <a:prstGeom prst="rect">
            <a:avLst/>
          </a:prstGeom>
        </p:spPr>
      </p:pic>
      <p:sp>
        <p:nvSpPr>
          <p:cNvPr id="10" name="Footer Placeholder 7"/>
          <p:cNvSpPr>
            <a:spLocks noGrp="1"/>
          </p:cNvSpPr>
          <p:nvPr>
            <p:ph type="ftr" sz="quarter" idx="4294967295"/>
          </p:nvPr>
        </p:nvSpPr>
        <p:spPr>
          <a:xfrm>
            <a:off x="417778" y="6337903"/>
            <a:ext cx="3086100" cy="365125"/>
          </a:xfrm>
          <a:prstGeom prst="rect">
            <a:avLst/>
          </a:prstGeom>
        </p:spPr>
        <p:txBody>
          <a:bodyPr/>
          <a:lstStyle/>
          <a:p>
            <a:r>
              <a:rPr lang="fr-FR" sz="800" b="1" dirty="0" smtClean="0">
                <a:solidFill>
                  <a:schemeClr val="tx1"/>
                </a:solidFill>
                <a:latin typeface="Montserrat Semi" charset="0"/>
                <a:ea typeface="Montserrat Semi" charset="0"/>
                <a:cs typeface="Montserrat Semi" charset="0"/>
              </a:rPr>
              <a:t>Bioeconomy and Glycoscience</a:t>
            </a:r>
            <a:endParaRPr lang="fr-FR" sz="800" dirty="0"/>
          </a:p>
        </p:txBody>
      </p:sp>
      <p:sp>
        <p:nvSpPr>
          <p:cNvPr id="5" name="TextBox 4"/>
          <p:cNvSpPr txBox="1"/>
          <p:nvPr/>
        </p:nvSpPr>
        <p:spPr>
          <a:xfrm>
            <a:off x="3886200" y="3773714"/>
            <a:ext cx="4714054" cy="1287239"/>
          </a:xfrm>
          <a:prstGeom prst="rect">
            <a:avLst/>
          </a:prstGeom>
          <a:solidFill>
            <a:schemeClr val="bg1"/>
          </a:solidFill>
        </p:spPr>
        <p:txBody>
          <a:bodyPr vert="horz" wrap="none" lIns="91440" tIns="45720" rIns="91440" bIns="45720" rtlCol="0" anchor="b">
            <a:noAutofit/>
          </a:bodyPr>
          <a:lstStyle/>
          <a:p>
            <a:r>
              <a:rPr lang="en-GB" sz="1600" dirty="0" smtClean="0">
                <a:solidFill>
                  <a:srgbClr val="008000"/>
                </a:solidFill>
              </a:rPr>
              <a:t>These are  principles and concepts we need to</a:t>
            </a:r>
          </a:p>
          <a:p>
            <a:r>
              <a:rPr lang="en-GB" sz="1600" dirty="0" smtClean="0">
                <a:solidFill>
                  <a:srgbClr val="008000"/>
                </a:solidFill>
              </a:rPr>
              <a:t> understand and then use to demonstrate to the EC </a:t>
            </a:r>
            <a:r>
              <a:rPr lang="en-GB" sz="1600" dirty="0">
                <a:solidFill>
                  <a:srgbClr val="008000"/>
                </a:solidFill>
              </a:rPr>
              <a:t>,</a:t>
            </a:r>
            <a:endParaRPr lang="en-GB" sz="1600" dirty="0" smtClean="0">
              <a:solidFill>
                <a:srgbClr val="008000"/>
              </a:solidFill>
            </a:endParaRPr>
          </a:p>
          <a:p>
            <a:r>
              <a:rPr lang="en-GB" sz="1600" dirty="0" smtClean="0">
                <a:solidFill>
                  <a:srgbClr val="008000"/>
                </a:solidFill>
              </a:rPr>
              <a:t>EU government and Member State governments </a:t>
            </a:r>
          </a:p>
          <a:p>
            <a:r>
              <a:rPr lang="en-GB" sz="1600" dirty="0" smtClean="0">
                <a:solidFill>
                  <a:srgbClr val="008000"/>
                </a:solidFill>
              </a:rPr>
              <a:t>generally that the comparative current neglect of </a:t>
            </a:r>
          </a:p>
          <a:p>
            <a:r>
              <a:rPr lang="en-GB" sz="1600" dirty="0" smtClean="0">
                <a:solidFill>
                  <a:srgbClr val="008000"/>
                </a:solidFill>
              </a:rPr>
              <a:t>glycoscience and glycotechnology must not continue….</a:t>
            </a:r>
          </a:p>
        </p:txBody>
      </p:sp>
    </p:spTree>
    <p:extLst>
      <p:ext uri="{BB962C8B-B14F-4D97-AF65-F5344CB8AC3E}">
        <p14:creationId xmlns:p14="http://schemas.microsoft.com/office/powerpoint/2010/main" val="82557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aula\AppData\Local\Microsoft\Windows\Temporary Internet Files\Content.IE5\HL2HGWD0\Figure 1 Traceability chain linking a laboratory result to the definition of a measurement unit.JPG"/>
          <p:cNvPicPr>
            <a:picLocks noChangeAspect="1" noChangeArrowheads="1"/>
          </p:cNvPicPr>
          <p:nvPr/>
        </p:nvPicPr>
        <p:blipFill rotWithShape="1">
          <a:blip r:embed="rId2">
            <a:extLst>
              <a:ext uri="{28A0092B-C50C-407E-A947-70E740481C1C}">
                <a14:useLocalDpi xmlns:a14="http://schemas.microsoft.com/office/drawing/2010/main" val="0"/>
              </a:ext>
            </a:extLst>
          </a:blip>
          <a:srcRect l="8052" t="17000" r="3506" b="19295"/>
          <a:stretch/>
        </p:blipFill>
        <p:spPr bwMode="auto">
          <a:xfrm>
            <a:off x="695459" y="1144239"/>
            <a:ext cx="8152328" cy="4272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5278" y="5414556"/>
            <a:ext cx="9332687" cy="738664"/>
          </a:xfrm>
          <a:prstGeom prst="rect">
            <a:avLst/>
          </a:prstGeom>
          <a:noFill/>
        </p:spPr>
        <p:txBody>
          <a:bodyPr wrap="square" rtlCol="0">
            <a:spAutoFit/>
          </a:bodyPr>
          <a:lstStyle/>
          <a:p>
            <a:pPr fontAlgn="base">
              <a:spcBef>
                <a:spcPct val="0"/>
              </a:spcBef>
              <a:spcAft>
                <a:spcPct val="0"/>
              </a:spcAft>
            </a:pPr>
            <a:r>
              <a:rPr lang="en-GB" sz="1400" dirty="0">
                <a:solidFill>
                  <a:srgbClr val="3333CC"/>
                </a:solidFill>
                <a:latin typeface="Montserrat"/>
                <a:cs typeface="Arial" charset="0"/>
              </a:rPr>
              <a:t>A</a:t>
            </a:r>
            <a:r>
              <a:rPr lang="en-GB" sz="1400" dirty="0" smtClean="0">
                <a:solidFill>
                  <a:srgbClr val="3333CC"/>
                </a:solidFill>
                <a:latin typeface="Montserrat"/>
                <a:cs typeface="Arial" charset="0"/>
              </a:rPr>
              <a:t> measurement in (</a:t>
            </a:r>
            <a:r>
              <a:rPr lang="en-GB" sz="1400" i="1" dirty="0" smtClean="0">
                <a:solidFill>
                  <a:srgbClr val="3333CC"/>
                </a:solidFill>
                <a:latin typeface="Montserrat"/>
                <a:cs typeface="Arial" charset="0"/>
              </a:rPr>
              <a:t>e.g.</a:t>
            </a:r>
            <a:r>
              <a:rPr lang="en-GB" sz="1400" dirty="0" smtClean="0">
                <a:solidFill>
                  <a:srgbClr val="3333CC"/>
                </a:solidFill>
                <a:latin typeface="Montserrat"/>
                <a:cs typeface="Arial" charset="0"/>
              </a:rPr>
              <a:t>) Japan should give the same result as one in Europe on the  same sample. This is KEY to QUALITY CONTROL in MANUFACTURING (</a:t>
            </a:r>
            <a:r>
              <a:rPr lang="en-GB" sz="1400" i="1" dirty="0" smtClean="0">
                <a:solidFill>
                  <a:srgbClr val="3333CC"/>
                </a:solidFill>
                <a:latin typeface="Montserrat"/>
                <a:cs typeface="Arial" charset="0"/>
              </a:rPr>
              <a:t>i.e., </a:t>
            </a:r>
            <a:r>
              <a:rPr lang="en-GB" sz="1400" dirty="0" smtClean="0">
                <a:solidFill>
                  <a:srgbClr val="3333CC"/>
                </a:solidFill>
                <a:latin typeface="Montserrat"/>
                <a:cs typeface="Arial" charset="0"/>
              </a:rPr>
              <a:t>safety,</a:t>
            </a:r>
            <a:r>
              <a:rPr lang="en-GB" sz="1400" i="1" dirty="0" smtClean="0">
                <a:solidFill>
                  <a:srgbClr val="3333CC"/>
                </a:solidFill>
                <a:latin typeface="Montserrat"/>
                <a:cs typeface="Arial" charset="0"/>
              </a:rPr>
              <a:t> </a:t>
            </a:r>
            <a:r>
              <a:rPr lang="en-GB" sz="1400" dirty="0" smtClean="0">
                <a:solidFill>
                  <a:srgbClr val="3333CC"/>
                </a:solidFill>
                <a:latin typeface="Montserrat"/>
                <a:cs typeface="Arial" charset="0"/>
              </a:rPr>
              <a:t>consistent and guaranteed performance, the genuine article, no contamination, </a:t>
            </a:r>
            <a:r>
              <a:rPr lang="en-GB" sz="1400" i="1" u="sng" dirty="0" smtClean="0">
                <a:solidFill>
                  <a:srgbClr val="3333CC"/>
                </a:solidFill>
                <a:latin typeface="Montserrat"/>
                <a:cs typeface="Arial" charset="0"/>
              </a:rPr>
              <a:t>etc</a:t>
            </a:r>
            <a:r>
              <a:rPr lang="en-GB" sz="1400" dirty="0" smtClean="0">
                <a:solidFill>
                  <a:srgbClr val="3333CC"/>
                </a:solidFill>
                <a:latin typeface="Montserrat"/>
                <a:cs typeface="Arial" charset="0"/>
              </a:rPr>
              <a:t>. ) – key to safe medicines, foods, </a:t>
            </a:r>
            <a:r>
              <a:rPr lang="en-GB" sz="1400" i="1" u="sng" dirty="0" err="1" smtClean="0">
                <a:solidFill>
                  <a:srgbClr val="3333CC"/>
                </a:solidFill>
                <a:latin typeface="Montserrat"/>
                <a:cs typeface="Arial" charset="0"/>
              </a:rPr>
              <a:t>etc</a:t>
            </a:r>
            <a:r>
              <a:rPr lang="en-GB" sz="1400" i="1" dirty="0">
                <a:solidFill>
                  <a:srgbClr val="3333CC"/>
                </a:solidFill>
                <a:latin typeface="Montserrat"/>
                <a:cs typeface="Arial" charset="0"/>
              </a:rPr>
              <a:t> </a:t>
            </a:r>
            <a:r>
              <a:rPr lang="en-GB" sz="1400" i="1" dirty="0" smtClean="0">
                <a:solidFill>
                  <a:srgbClr val="3333CC"/>
                </a:solidFill>
                <a:latin typeface="Montserrat"/>
                <a:cs typeface="Arial" charset="0"/>
              </a:rPr>
              <a:t>.</a:t>
            </a:r>
            <a:endParaRPr lang="en-GB" sz="1400" i="1" u="sng" dirty="0">
              <a:solidFill>
                <a:srgbClr val="3333CC"/>
              </a:solidFill>
              <a:latin typeface="Montserrat"/>
              <a:cs typeface="Arial" charset="0"/>
            </a:endParaRPr>
          </a:p>
        </p:txBody>
      </p:sp>
      <p:sp>
        <p:nvSpPr>
          <p:cNvPr id="6" name="TextBox 5"/>
          <p:cNvSpPr txBox="1"/>
          <p:nvPr/>
        </p:nvSpPr>
        <p:spPr>
          <a:xfrm>
            <a:off x="146319" y="2153507"/>
            <a:ext cx="914400" cy="914400"/>
          </a:xfrm>
          <a:prstGeom prst="rect">
            <a:avLst/>
          </a:prstGeom>
        </p:spPr>
        <p:txBody>
          <a:bodyPr vert="horz" wrap="none" lIns="91440" tIns="45720" rIns="91440" bIns="45720" rtlCol="0" anchor="b">
            <a:noAutofit/>
          </a:bodyPr>
          <a:lstStyle/>
          <a:p>
            <a:r>
              <a:rPr lang="en-GB" sz="1600" dirty="0" smtClean="0">
                <a:solidFill>
                  <a:srgbClr val="3333CC"/>
                </a:solidFill>
                <a:latin typeface="Montserrat"/>
              </a:rPr>
              <a:t>…because they are critical for product</a:t>
            </a:r>
          </a:p>
          <a:p>
            <a:r>
              <a:rPr lang="en-GB" sz="1600" dirty="0">
                <a:solidFill>
                  <a:srgbClr val="3333CC"/>
                </a:solidFill>
                <a:latin typeface="Montserrat"/>
              </a:rPr>
              <a:t>s</a:t>
            </a:r>
            <a:r>
              <a:rPr lang="en-GB" sz="1600" dirty="0" smtClean="0">
                <a:solidFill>
                  <a:srgbClr val="3333CC"/>
                </a:solidFill>
                <a:latin typeface="Montserrat"/>
              </a:rPr>
              <a:t>pecification and quality, safe </a:t>
            </a:r>
          </a:p>
          <a:p>
            <a:r>
              <a:rPr lang="en-GB" sz="1600" dirty="0">
                <a:solidFill>
                  <a:srgbClr val="3333CC"/>
                </a:solidFill>
                <a:latin typeface="Montserrat"/>
              </a:rPr>
              <a:t>m</a:t>
            </a:r>
            <a:r>
              <a:rPr lang="en-GB" sz="1600" dirty="0" smtClean="0">
                <a:solidFill>
                  <a:srgbClr val="3333CC"/>
                </a:solidFill>
                <a:latin typeface="Montserrat"/>
              </a:rPr>
              <a:t>edical treatments, good food </a:t>
            </a:r>
          </a:p>
          <a:p>
            <a:r>
              <a:rPr lang="en-GB" sz="1600" dirty="0">
                <a:solidFill>
                  <a:srgbClr val="3333CC"/>
                </a:solidFill>
                <a:latin typeface="Montserrat"/>
              </a:rPr>
              <a:t>p</a:t>
            </a:r>
            <a:r>
              <a:rPr lang="en-GB" sz="1600" dirty="0" smtClean="0">
                <a:solidFill>
                  <a:srgbClr val="3333CC"/>
                </a:solidFill>
                <a:latin typeface="Montserrat"/>
              </a:rPr>
              <a:t>roducts and sound agricultural</a:t>
            </a:r>
          </a:p>
          <a:p>
            <a:r>
              <a:rPr lang="en-GB" sz="1600" dirty="0" smtClean="0">
                <a:solidFill>
                  <a:srgbClr val="3333CC"/>
                </a:solidFill>
                <a:latin typeface="Montserrat"/>
              </a:rPr>
              <a:t>practices, all developed sustainably</a:t>
            </a:r>
          </a:p>
          <a:p>
            <a:r>
              <a:rPr lang="en-GB" sz="1600" dirty="0">
                <a:solidFill>
                  <a:srgbClr val="3333CC"/>
                </a:solidFill>
                <a:latin typeface="Montserrat"/>
              </a:rPr>
              <a:t>a</a:t>
            </a:r>
            <a:r>
              <a:rPr lang="en-GB" sz="1600" dirty="0" smtClean="0">
                <a:solidFill>
                  <a:srgbClr val="3333CC"/>
                </a:solidFill>
                <a:latin typeface="Montserrat"/>
              </a:rPr>
              <a:t>nd reliably….</a:t>
            </a:r>
          </a:p>
          <a:p>
            <a:endParaRPr lang="en-GB" sz="1600" dirty="0" smtClean="0">
              <a:solidFill>
                <a:srgbClr val="3333CC"/>
              </a:solidFill>
              <a:latin typeface="Montserrat"/>
            </a:endParaRPr>
          </a:p>
          <a:p>
            <a:endParaRPr lang="en-GB" sz="1600" dirty="0" smtClean="0">
              <a:solidFill>
                <a:srgbClr val="3333CC"/>
              </a:solidFill>
              <a:latin typeface="Montserrat"/>
            </a:endParaRPr>
          </a:p>
          <a:p>
            <a:endParaRPr lang="en-GB" sz="1600" dirty="0" smtClean="0">
              <a:solidFill>
                <a:srgbClr val="3333CC"/>
              </a:solidFill>
              <a:latin typeface="Montserrat"/>
            </a:endParaRPr>
          </a:p>
        </p:txBody>
      </p:sp>
      <p:sp>
        <p:nvSpPr>
          <p:cNvPr id="4" name="Date Placeholder 3"/>
          <p:cNvSpPr>
            <a:spLocks noGrp="1"/>
          </p:cNvSpPr>
          <p:nvPr>
            <p:ph type="dt" sz="half" idx="10"/>
          </p:nvPr>
        </p:nvSpPr>
        <p:spPr/>
        <p:txBody>
          <a:bodyPr/>
          <a:lstStyle/>
          <a:p>
            <a:pPr>
              <a:defRPr/>
            </a:pPr>
            <a:fld id="{A7848761-7230-492E-99FF-1B197809FA9D}" type="datetime1">
              <a:rPr lang="en-GB" altLang="nl-NL" sz="1000" smtClean="0">
                <a:solidFill>
                  <a:srgbClr val="000000"/>
                </a:solidFill>
              </a:rPr>
              <a:t>05/06/2019</a:t>
            </a:fld>
            <a:endParaRPr lang="en-GB" altLang="nl-NL" sz="1000" dirty="0">
              <a:solidFill>
                <a:srgbClr val="000000"/>
              </a:solidFill>
            </a:endParaRPr>
          </a:p>
        </p:txBody>
      </p:sp>
      <p:sp>
        <p:nvSpPr>
          <p:cNvPr id="5" name="Footer Placeholder 4"/>
          <p:cNvSpPr>
            <a:spLocks noGrp="1"/>
          </p:cNvSpPr>
          <p:nvPr>
            <p:ph type="ftr" sz="quarter" idx="11"/>
          </p:nvPr>
        </p:nvSpPr>
        <p:spPr/>
        <p:txBody>
          <a:bodyPr/>
          <a:lstStyle/>
          <a:p>
            <a:pPr>
              <a:defRPr/>
            </a:pPr>
            <a:r>
              <a:rPr lang="nl-NL" altLang="nl-NL" sz="1000" dirty="0" smtClean="0">
                <a:solidFill>
                  <a:srgbClr val="000000"/>
                </a:solidFill>
              </a:rPr>
              <a:t>Bioeconomy for Glycoscience</a:t>
            </a:r>
            <a:endParaRPr lang="nl-NL" altLang="nl-NL" sz="1000" dirty="0">
              <a:solidFill>
                <a:srgbClr val="000000"/>
              </a:solidFill>
            </a:endParaRPr>
          </a:p>
        </p:txBody>
      </p:sp>
      <p:sp>
        <p:nvSpPr>
          <p:cNvPr id="11" name="Titre 1"/>
          <p:cNvSpPr txBox="1">
            <a:spLocks/>
          </p:cNvSpPr>
          <p:nvPr/>
        </p:nvSpPr>
        <p:spPr>
          <a:xfrm>
            <a:off x="300859" y="283265"/>
            <a:ext cx="8204966" cy="928411"/>
          </a:xfrm>
          <a:prstGeom prst="rect">
            <a:avLst/>
          </a:prstGeom>
        </p:spPr>
        <p:txBody>
          <a:bodyPr>
            <a:noAutofit/>
          </a:bodyPr>
          <a:lstStyle>
            <a:lvl1pPr algn="l" defTabSz="914390" rtl="0" eaLnBrk="1" latinLnBrk="0" hangingPunct="1">
              <a:lnSpc>
                <a:spcPct val="90000"/>
              </a:lnSpc>
              <a:spcBef>
                <a:spcPct val="0"/>
              </a:spcBef>
              <a:buNone/>
              <a:defRPr sz="3600" b="1" i="0" kern="1200">
                <a:solidFill>
                  <a:schemeClr val="tx1"/>
                </a:solidFill>
                <a:latin typeface="Montserrat Semi" charset="0"/>
                <a:ea typeface="Montserrat Semi" charset="0"/>
                <a:cs typeface="Montserrat Semi" charset="0"/>
              </a:defRPr>
            </a:lvl1pPr>
          </a:lstStyle>
          <a:p>
            <a:r>
              <a:rPr lang="fr-FR" sz="2400" b="0" dirty="0" smtClean="0">
                <a:solidFill>
                  <a:srgbClr val="00B050"/>
                </a:solidFill>
              </a:rPr>
              <a:t>….but </a:t>
            </a:r>
            <a:r>
              <a:rPr lang="fr-FR" sz="2400" b="0" dirty="0" err="1" smtClean="0">
                <a:solidFill>
                  <a:srgbClr val="00B050"/>
                </a:solidFill>
              </a:rPr>
              <a:t>why</a:t>
            </a:r>
            <a:r>
              <a:rPr lang="fr-FR" sz="2400" b="0" dirty="0" smtClean="0">
                <a:solidFill>
                  <a:srgbClr val="00B050"/>
                </a:solidFill>
              </a:rPr>
              <a:t> </a:t>
            </a:r>
            <a:r>
              <a:rPr lang="fr-FR" sz="2400" b="0" dirty="0" err="1" smtClean="0">
                <a:solidFill>
                  <a:srgbClr val="00B050"/>
                </a:solidFill>
              </a:rPr>
              <a:t>should</a:t>
            </a:r>
            <a:r>
              <a:rPr lang="fr-FR" sz="2400" b="0" dirty="0" smtClean="0">
                <a:solidFill>
                  <a:srgbClr val="00B050"/>
                </a:solidFill>
              </a:rPr>
              <a:t> </a:t>
            </a:r>
            <a:r>
              <a:rPr lang="fr-FR" sz="2400" b="0" dirty="0" err="1" smtClean="0">
                <a:solidFill>
                  <a:srgbClr val="00B050"/>
                </a:solidFill>
              </a:rPr>
              <a:t>metrological</a:t>
            </a:r>
            <a:r>
              <a:rPr lang="fr-FR" sz="2400" b="0" dirty="0" smtClean="0">
                <a:solidFill>
                  <a:srgbClr val="00B050"/>
                </a:solidFill>
              </a:rPr>
              <a:t> standards </a:t>
            </a:r>
            <a:r>
              <a:rPr lang="fr-FR" sz="2400" b="0" dirty="0" err="1" smtClean="0">
                <a:solidFill>
                  <a:srgbClr val="00B050"/>
                </a:solidFill>
              </a:rPr>
              <a:t>matter</a:t>
            </a:r>
            <a:r>
              <a:rPr lang="fr-FR" sz="2400" b="0" dirty="0" smtClean="0">
                <a:solidFill>
                  <a:srgbClr val="00B050"/>
                </a:solidFill>
              </a:rPr>
              <a:t> to us?</a:t>
            </a:r>
          </a:p>
        </p:txBody>
      </p:sp>
    </p:spTree>
    <p:extLst>
      <p:ext uri="{BB962C8B-B14F-4D97-AF65-F5344CB8AC3E}">
        <p14:creationId xmlns:p14="http://schemas.microsoft.com/office/powerpoint/2010/main" val="3349099269"/>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anim calcmode="lin" valueType="num">
                                      <p:cBhvr>
                                        <p:cTn id="15" dur="1000" fill="hold"/>
                                        <p:tgtEl>
                                          <p:spTgt spid="1027"/>
                                        </p:tgtEl>
                                        <p:attrNameLst>
                                          <p:attrName>ppt_x</p:attrName>
                                        </p:attrNameLst>
                                      </p:cBhvr>
                                      <p:tavLst>
                                        <p:tav tm="0">
                                          <p:val>
                                            <p:strVal val="#ppt_x"/>
                                          </p:val>
                                        </p:tav>
                                        <p:tav tm="100000">
                                          <p:val>
                                            <p:strVal val="#ppt_x"/>
                                          </p:val>
                                        </p:tav>
                                      </p:tavLst>
                                    </p:anim>
                                    <p:anim calcmode="lin" valueType="num">
                                      <p:cBhvr>
                                        <p:cTn id="1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000" fill="hold"/>
                                        <p:tgtEl>
                                          <p:spTgt spid="3"/>
                                        </p:tgtEl>
                                        <p:attrNameLst>
                                          <p:attrName>ppt_x</p:attrName>
                                        </p:attrNameLst>
                                      </p:cBhvr>
                                      <p:tavLst>
                                        <p:tav tm="0">
                                          <p:val>
                                            <p:strVal val="0-#ppt_w/2"/>
                                          </p:val>
                                        </p:tav>
                                        <p:tav tm="100000">
                                          <p:val>
                                            <p:strVal val="#ppt_x"/>
                                          </p:val>
                                        </p:tav>
                                      </p:tavLst>
                                    </p:anim>
                                    <p:anim calcmode="lin" valueType="num">
                                      <p:cBhvr additive="base">
                                        <p:cTn id="2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375830365"/>
              </p:ext>
            </p:extLst>
          </p:nvPr>
        </p:nvGraphicFramePr>
        <p:xfrm>
          <a:off x="271940" y="1590117"/>
          <a:ext cx="8648699" cy="3786410"/>
        </p:xfrm>
        <a:graphic>
          <a:graphicData uri="http://schemas.openxmlformats.org/drawingml/2006/table">
            <a:tbl>
              <a:tblPr firstRow="1" bandRow="1">
                <a:tableStyleId>{5C22544A-7EE6-4342-B048-85BDC9FD1C3A}</a:tableStyleId>
              </a:tblPr>
              <a:tblGrid>
                <a:gridCol w="914400"/>
                <a:gridCol w="1600200"/>
                <a:gridCol w="1816100"/>
                <a:gridCol w="1439333"/>
                <a:gridCol w="1439333"/>
                <a:gridCol w="1439333"/>
              </a:tblGrid>
              <a:tr h="302982">
                <a:tc rowSpan="2" gridSpan="2">
                  <a:txBody>
                    <a:bodyPr/>
                    <a:lstStyle/>
                    <a:p>
                      <a:endParaRPr lang="en-US" sz="1400" dirty="0"/>
                    </a:p>
                  </a:txBody>
                  <a:tcPr/>
                </a:tc>
                <a:tc rowSpan="2" hMerge="1">
                  <a:txBody>
                    <a:bodyPr/>
                    <a:lstStyle/>
                    <a:p>
                      <a:endParaRPr lang="en-US" dirty="0"/>
                    </a:p>
                  </a:txBody>
                  <a:tcPr/>
                </a:tc>
                <a:tc grid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400" b="1" kern="1200" err="1" smtClean="0">
                          <a:solidFill>
                            <a:schemeClr val="lt1"/>
                          </a:solidFill>
                          <a:effectLst/>
                          <a:latin typeface="+mn-lt"/>
                          <a:ea typeface="+mn-ea"/>
                          <a:cs typeface="+mn-cs"/>
                        </a:rPr>
                        <a:t>BioIndustry</a:t>
                      </a:r>
                      <a:r>
                        <a:rPr lang="en-GB" sz="1400" b="1" kern="1200" smtClean="0">
                          <a:solidFill>
                            <a:schemeClr val="lt1"/>
                          </a:solidFill>
                          <a:effectLst/>
                          <a:latin typeface="+mn-lt"/>
                          <a:ea typeface="+mn-ea"/>
                          <a:cs typeface="+mn-cs"/>
                        </a:rPr>
                        <a:t> Sector (BIS)</a:t>
                      </a:r>
                      <a:r>
                        <a:rPr lang="en-GB" sz="1400" smtClean="0">
                          <a:effectLst/>
                        </a:rPr>
                        <a:t> </a:t>
                      </a:r>
                      <a:endParaRPr lang="en-US" sz="1400" dirty="0" smtClean="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1191260">
                <a:tc gridSpan="2" vMerge="1">
                  <a:txBody>
                    <a:bodyPr/>
                    <a:lstStyle/>
                    <a:p>
                      <a:endParaRPr lang="en-US" dirty="0"/>
                    </a:p>
                  </a:txBody>
                  <a:tcPr/>
                </a:tc>
                <a:tc hMerge="1" vMerge="1">
                  <a:txBody>
                    <a:bodyPr/>
                    <a:lstStyle/>
                    <a:p>
                      <a:endParaRPr lang="en-US" dirty="0"/>
                    </a:p>
                  </a:txBody>
                  <a:tcPr/>
                </a:tc>
                <a:tc>
                  <a:txBody>
                    <a:bodyPr/>
                    <a:lstStyle/>
                    <a:p>
                      <a:r>
                        <a:rPr lang="en-GB" sz="1400" kern="1200" dirty="0" smtClean="0">
                          <a:solidFill>
                            <a:schemeClr val="dk1"/>
                          </a:solidFill>
                          <a:effectLst/>
                          <a:latin typeface="+mn-lt"/>
                          <a:ea typeface="+mn-ea"/>
                          <a:cs typeface="+mn-cs"/>
                        </a:rPr>
                        <a:t>Biopharmaceuticals including vaccines, antimicrobials, antibodies and hormones</a:t>
                      </a:r>
                      <a:endParaRPr lang="en-GB" sz="1400" kern="1200" dirty="0">
                        <a:solidFill>
                          <a:schemeClr val="dk1"/>
                        </a:solidFill>
                        <a:effectLst/>
                        <a:latin typeface="+mn-lt"/>
                        <a:ea typeface="+mn-ea"/>
                        <a:cs typeface="+mn-cs"/>
                      </a:endParaRPr>
                    </a:p>
                  </a:txBody>
                  <a:tcPr/>
                </a:tc>
                <a:tc>
                  <a:txBody>
                    <a:bodyPr/>
                    <a:lstStyle/>
                    <a:p>
                      <a:r>
                        <a:rPr lang="en-GB" sz="1400" kern="1200" dirty="0" smtClean="0">
                          <a:solidFill>
                            <a:schemeClr val="dk1"/>
                          </a:solidFill>
                          <a:effectLst/>
                          <a:latin typeface="+mn-lt"/>
                          <a:ea typeface="+mn-ea"/>
                          <a:cs typeface="+mn-cs"/>
                        </a:rPr>
                        <a:t>Diagnosis of disease for development of Precision Medicines</a:t>
                      </a:r>
                      <a:r>
                        <a:rPr lang="en-GB" sz="1400" dirty="0" smtClean="0">
                          <a:effectLst/>
                        </a:rPr>
                        <a:t> </a:t>
                      </a:r>
                      <a:endParaRPr lang="en-US" sz="1400" dirty="0"/>
                    </a:p>
                  </a:txBody>
                  <a:tcPr/>
                </a:tc>
                <a:tc>
                  <a:txBody>
                    <a:bodyPr/>
                    <a:lstStyle/>
                    <a:p>
                      <a:r>
                        <a:rPr lang="en-GB" sz="1400" kern="1200" dirty="0" smtClean="0">
                          <a:solidFill>
                            <a:schemeClr val="dk1"/>
                          </a:solidFill>
                          <a:effectLst/>
                          <a:latin typeface="+mn-lt"/>
                          <a:ea typeface="+mn-ea"/>
                          <a:cs typeface="+mn-cs"/>
                        </a:rPr>
                        <a:t>Healthy Living: Food &amp; Personal Care</a:t>
                      </a:r>
                      <a:r>
                        <a:rPr lang="en-GB" sz="1400" dirty="0" smtClean="0">
                          <a:effectLst/>
                        </a:rPr>
                        <a:t> </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mn-lt"/>
                          <a:ea typeface="+mn-ea"/>
                          <a:cs typeface="+mn-cs"/>
                        </a:rPr>
                        <a:t>Carbohydrates as Sustainable Materials</a:t>
                      </a:r>
                    </a:p>
                  </a:txBody>
                  <a:tcPr/>
                </a:tc>
              </a:tr>
              <a:tr h="763450">
                <a:tc rowSpan="3">
                  <a:txBody>
                    <a:bodyPr/>
                    <a:lstStyle/>
                    <a:p>
                      <a:pPr algn="ctr"/>
                      <a:r>
                        <a:rPr lang="en-GB" sz="1400" b="1" kern="1200" dirty="0" smtClean="0">
                          <a:solidFill>
                            <a:schemeClr val="dk1"/>
                          </a:solidFill>
                          <a:effectLst/>
                          <a:latin typeface="+mn-lt"/>
                          <a:ea typeface="+mn-ea"/>
                          <a:cs typeface="+mn-cs"/>
                        </a:rPr>
                        <a:t>Enabling Technology Area </a:t>
                      </a:r>
                    </a:p>
                    <a:p>
                      <a:pPr algn="ctr"/>
                      <a:r>
                        <a:rPr lang="en-GB" sz="1400" b="1" kern="1200" dirty="0" smtClean="0">
                          <a:solidFill>
                            <a:schemeClr val="dk1"/>
                          </a:solidFill>
                          <a:effectLst/>
                          <a:latin typeface="+mn-lt"/>
                          <a:ea typeface="+mn-ea"/>
                          <a:cs typeface="+mn-cs"/>
                        </a:rPr>
                        <a:t>(ETA)</a:t>
                      </a:r>
                      <a:endParaRPr lang="en-GB" sz="1400" b="1" kern="1200" dirty="0">
                        <a:solidFill>
                          <a:schemeClr val="dk1"/>
                        </a:solidFill>
                        <a:effectLst/>
                        <a:latin typeface="+mn-lt"/>
                        <a:ea typeface="+mn-ea"/>
                        <a:cs typeface="+mn-cs"/>
                      </a:endParaRPr>
                    </a:p>
                  </a:txBody>
                  <a:tcPr vert="vert270"/>
                </a:tc>
                <a:tc>
                  <a:txBody>
                    <a:bodyPr/>
                    <a:lstStyle/>
                    <a:p>
                      <a:r>
                        <a:rPr lang="en-GB" sz="1400" kern="1200" dirty="0" smtClean="0">
                          <a:solidFill>
                            <a:schemeClr val="dk1"/>
                          </a:solidFill>
                          <a:effectLst/>
                          <a:latin typeface="+mn-lt"/>
                          <a:ea typeface="+mn-ea"/>
                          <a:cs typeface="+mn-cs"/>
                        </a:rPr>
                        <a:t>Analytics</a:t>
                      </a:r>
                      <a:r>
                        <a:rPr lang="en-GB" sz="1400" kern="1200" baseline="0" dirty="0" smtClean="0">
                          <a:solidFill>
                            <a:schemeClr val="dk1"/>
                          </a:solidFill>
                          <a:effectLst/>
                          <a:latin typeface="+mn-lt"/>
                          <a:ea typeface="+mn-ea"/>
                          <a:cs typeface="+mn-cs"/>
                        </a:rPr>
                        <a:t> , Soft Sensors and </a:t>
                      </a:r>
                      <a:r>
                        <a:rPr lang="en-GB" sz="1400" kern="1200" dirty="0" smtClean="0">
                          <a:solidFill>
                            <a:schemeClr val="dk1"/>
                          </a:solidFill>
                          <a:effectLst/>
                          <a:latin typeface="+mn-lt"/>
                          <a:ea typeface="+mn-ea"/>
                          <a:cs typeface="+mn-cs"/>
                        </a:rPr>
                        <a:t>Measurements </a:t>
                      </a:r>
                      <a:endParaRPr lang="en-GB" sz="1400" kern="1200" dirty="0">
                        <a:solidFill>
                          <a:schemeClr val="dk1"/>
                        </a:solidFill>
                        <a:effectLst/>
                        <a:latin typeface="+mn-lt"/>
                        <a:ea typeface="+mn-ea"/>
                        <a:cs typeface="+mn-cs"/>
                      </a:endParaRPr>
                    </a:p>
                  </a:txBody>
                  <a:tcPr/>
                </a:tc>
                <a:tc>
                  <a:txBody>
                    <a:bodyPr/>
                    <a:lstStyle/>
                    <a:p>
                      <a:endParaRPr lang="en-US" sz="1400" dirty="0"/>
                    </a:p>
                  </a:txBody>
                  <a:tcPr/>
                </a:tc>
                <a:tc>
                  <a:txBody>
                    <a:bodyPr/>
                    <a:lstStyle/>
                    <a:p>
                      <a:endParaRPr lang="en-US" sz="1400" dirty="0"/>
                    </a:p>
                  </a:txBody>
                  <a:tcPr/>
                </a:tc>
                <a:tc>
                  <a:txBody>
                    <a:bodyPr/>
                    <a:lstStyle/>
                    <a:p>
                      <a:endParaRPr lang="en-US" sz="1400"/>
                    </a:p>
                  </a:txBody>
                  <a:tcPr/>
                </a:tc>
                <a:tc>
                  <a:txBody>
                    <a:bodyPr/>
                    <a:lstStyle/>
                    <a:p>
                      <a:endParaRPr lang="en-US" sz="1400" dirty="0"/>
                    </a:p>
                  </a:txBody>
                  <a:tcPr/>
                </a:tc>
              </a:tr>
              <a:tr h="763450">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sz="1800" kern="1200" dirty="0" smtClean="0">
                        <a:solidFill>
                          <a:schemeClr val="dk1"/>
                        </a:solidFill>
                        <a:effectLst/>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mn-lt"/>
                          <a:ea typeface="+mn-ea"/>
                          <a:cs typeface="+mn-cs"/>
                        </a:rPr>
                        <a:t>Synthesis of Standards </a:t>
                      </a:r>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dirty="0"/>
                    </a:p>
                  </a:txBody>
                  <a:tcPr/>
                </a:tc>
              </a:tr>
              <a:tr h="763450">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sz="1800" kern="1200" dirty="0" smtClean="0">
                        <a:solidFill>
                          <a:schemeClr val="dk1"/>
                        </a:solidFill>
                        <a:effectLst/>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mn-lt"/>
                          <a:ea typeface="+mn-ea"/>
                          <a:cs typeface="+mn-cs"/>
                        </a:rPr>
                        <a:t>Bioinformatics </a:t>
                      </a:r>
                    </a:p>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mn-lt"/>
                          <a:ea typeface="+mn-ea"/>
                          <a:cs typeface="+mn-cs"/>
                        </a:rPr>
                        <a:t>&amp; Databases </a:t>
                      </a:r>
                    </a:p>
                  </a:txBody>
                  <a:tcPr/>
                </a:tc>
                <a:tc>
                  <a:txBody>
                    <a:bodyPr/>
                    <a:lstStyle/>
                    <a:p>
                      <a:endParaRPr lang="en-US" sz="1400" dirty="0"/>
                    </a:p>
                  </a:txBody>
                  <a:tcPr/>
                </a:tc>
                <a:tc>
                  <a:txBody>
                    <a:bodyPr/>
                    <a:lstStyle/>
                    <a:p>
                      <a:endParaRPr lang="en-US" sz="1400" dirty="0"/>
                    </a:p>
                  </a:txBody>
                  <a:tcPr/>
                </a:tc>
                <a:tc>
                  <a:txBody>
                    <a:bodyPr/>
                    <a:lstStyle/>
                    <a:p>
                      <a:endParaRPr lang="en-US" sz="1400"/>
                    </a:p>
                  </a:txBody>
                  <a:tcPr/>
                </a:tc>
                <a:tc>
                  <a:txBody>
                    <a:bodyPr/>
                    <a:lstStyle/>
                    <a:p>
                      <a:endParaRPr lang="en-US" sz="1400" dirty="0"/>
                    </a:p>
                  </a:txBody>
                  <a:tcPr/>
                </a:tc>
              </a:tr>
            </a:tbl>
          </a:graphicData>
        </a:graphic>
      </p:graphicFrame>
      <p:pic>
        <p:nvPicPr>
          <p:cNvPr id="512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29425" y="3918524"/>
            <a:ext cx="3563937"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863799" y="3926987"/>
            <a:ext cx="4992777" cy="584775"/>
          </a:xfrm>
          <a:prstGeom prst="rect">
            <a:avLst/>
          </a:prstGeom>
          <a:noFill/>
        </p:spPr>
        <p:txBody>
          <a:bodyPr wrap="none">
            <a:spAutoFit/>
            <a:scene3d>
              <a:camera prst="orthographicFront">
                <a:rot lat="0" lon="0" rev="1500000"/>
              </a:camera>
              <a:lightRig rig="threePt" dir="t"/>
            </a:scene3d>
          </a:bodyPr>
          <a:lstStyle/>
          <a:p>
            <a:pPr eaLnBrk="1" fontAlgn="auto" hangingPunct="1">
              <a:spcBef>
                <a:spcPts val="0"/>
              </a:spcBef>
              <a:spcAft>
                <a:spcPts val="0"/>
              </a:spcAft>
              <a:defRPr/>
            </a:pPr>
            <a:r>
              <a:rPr lang="en-US" sz="3200" b="1" dirty="0" err="1">
                <a:latin typeface="+mn-lt"/>
              </a:rPr>
              <a:t>CarboMet</a:t>
            </a:r>
            <a:r>
              <a:rPr lang="en-US" sz="3200" b="1" dirty="0">
                <a:latin typeface="+mn-lt"/>
              </a:rPr>
              <a:t> stakeholder input</a:t>
            </a:r>
          </a:p>
        </p:txBody>
      </p:sp>
      <p:pic>
        <p:nvPicPr>
          <p:cNvPr id="512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2738" y="25400"/>
            <a:ext cx="11461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4">
            <a:extLst>
              <a:ext uri="{28A0092B-C50C-407E-A947-70E740481C1C}">
                <a14:useLocalDpi xmlns:a14="http://schemas.microsoft.com/office/drawing/2010/main" val="0"/>
              </a:ext>
            </a:extLst>
          </a:blip>
          <a:srcRect l="10803" t="23555" r="10078" b="26019"/>
          <a:stretch>
            <a:fillRect/>
          </a:stretch>
        </p:blipFill>
        <p:spPr bwMode="auto">
          <a:xfrm>
            <a:off x="7850641" y="888363"/>
            <a:ext cx="1146175" cy="31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06400" y="449262"/>
            <a:ext cx="1814286" cy="596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58800" y="601662"/>
            <a:ext cx="1814286" cy="596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p:txBody>
          <a:bodyPr/>
          <a:lstStyle/>
          <a:p>
            <a:pPr>
              <a:defRPr/>
            </a:pPr>
            <a:fld id="{35A91206-4D9D-431C-B1E1-C5032AE0D62A}" type="datetime1">
              <a:rPr lang="en-GB" smtClean="0"/>
              <a:t>05/06/2019</a:t>
            </a:fld>
            <a:endParaRPr lang="en-US"/>
          </a:p>
        </p:txBody>
      </p:sp>
      <p:sp>
        <p:nvSpPr>
          <p:cNvPr id="4" name="Footer Placeholder 3"/>
          <p:cNvSpPr>
            <a:spLocks noGrp="1"/>
          </p:cNvSpPr>
          <p:nvPr>
            <p:ph type="ftr" sz="quarter" idx="11"/>
          </p:nvPr>
        </p:nvSpPr>
        <p:spPr/>
        <p:txBody>
          <a:bodyPr/>
          <a:lstStyle/>
          <a:p>
            <a:pPr>
              <a:defRPr/>
            </a:pPr>
            <a:r>
              <a:rPr lang="en-US" dirty="0" smtClean="0"/>
              <a:t>Bioeconomy for </a:t>
            </a:r>
            <a:r>
              <a:rPr lang="en-US" dirty="0" err="1" smtClean="0"/>
              <a:t>Glycoscience</a:t>
            </a:r>
            <a:endParaRPr lang="en-US" dirty="0"/>
          </a:p>
        </p:txBody>
      </p:sp>
      <p:cxnSp>
        <p:nvCxnSpPr>
          <p:cNvPr id="10" name="Straight Connector 9"/>
          <p:cNvCxnSpPr/>
          <p:nvPr/>
        </p:nvCxnSpPr>
        <p:spPr>
          <a:xfrm>
            <a:off x="223838" y="1552575"/>
            <a:ext cx="2586037" cy="155677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52525" y="1885950"/>
            <a:ext cx="914400" cy="914400"/>
          </a:xfrm>
          <a:prstGeom prst="rect">
            <a:avLst/>
          </a:prstGeom>
        </p:spPr>
        <p:txBody>
          <a:bodyPr vert="horz" wrap="none" lIns="91440" tIns="45720" rIns="91440" bIns="45720" rtlCol="0" anchor="b">
            <a:normAutofit/>
          </a:bodyPr>
          <a:lstStyle/>
          <a:p>
            <a:endParaRPr lang="en-GB" sz="1000" dirty="0" smtClean="0"/>
          </a:p>
        </p:txBody>
      </p:sp>
      <p:sp>
        <p:nvSpPr>
          <p:cNvPr id="25" name="TextBox 24"/>
          <p:cNvSpPr txBox="1"/>
          <p:nvPr/>
        </p:nvSpPr>
        <p:spPr>
          <a:xfrm>
            <a:off x="1763486" y="1471613"/>
            <a:ext cx="914400" cy="914400"/>
          </a:xfrm>
          <a:prstGeom prst="rect">
            <a:avLst/>
          </a:prstGeom>
        </p:spPr>
        <p:txBody>
          <a:bodyPr vert="horz" wrap="none" lIns="91440" tIns="45720" rIns="91440" bIns="45720" rtlCol="0" anchor="b">
            <a:normAutofit/>
          </a:bodyPr>
          <a:lstStyle/>
          <a:p>
            <a:pPr algn="r"/>
            <a:r>
              <a:rPr lang="en-GB" sz="1400" dirty="0" smtClean="0">
                <a:solidFill>
                  <a:schemeClr val="bg1"/>
                </a:solidFill>
              </a:rPr>
              <a:t>Examples of Key </a:t>
            </a:r>
          </a:p>
          <a:p>
            <a:pPr algn="r"/>
            <a:r>
              <a:rPr lang="en-GB" sz="1400" dirty="0" smtClean="0">
                <a:solidFill>
                  <a:schemeClr val="bg1"/>
                </a:solidFill>
              </a:rPr>
              <a:t>Outputs</a:t>
            </a:r>
          </a:p>
        </p:txBody>
      </p:sp>
      <p:sp>
        <p:nvSpPr>
          <p:cNvPr id="28" name="TextBox 27"/>
          <p:cNvSpPr txBox="1"/>
          <p:nvPr/>
        </p:nvSpPr>
        <p:spPr>
          <a:xfrm>
            <a:off x="695325" y="2076449"/>
            <a:ext cx="914400" cy="914400"/>
          </a:xfrm>
          <a:prstGeom prst="rect">
            <a:avLst/>
          </a:prstGeom>
        </p:spPr>
        <p:txBody>
          <a:bodyPr vert="horz" wrap="none" lIns="91440" tIns="45720" rIns="91440" bIns="45720" rtlCol="0" anchor="b">
            <a:normAutofit/>
          </a:bodyPr>
          <a:lstStyle/>
          <a:p>
            <a:pPr algn="ctr"/>
            <a:r>
              <a:rPr lang="en-GB" sz="1400" dirty="0" smtClean="0">
                <a:solidFill>
                  <a:schemeClr val="bg1"/>
                </a:solidFill>
              </a:rPr>
              <a:t>Key </a:t>
            </a:r>
          </a:p>
          <a:p>
            <a:pPr algn="ctr"/>
            <a:r>
              <a:rPr lang="en-GB" sz="1400" dirty="0" smtClean="0">
                <a:solidFill>
                  <a:schemeClr val="bg1"/>
                </a:solidFill>
              </a:rPr>
              <a:t>Enabling Technologies</a:t>
            </a:r>
          </a:p>
        </p:txBody>
      </p:sp>
      <p:sp>
        <p:nvSpPr>
          <p:cNvPr id="5" name="Oval 4"/>
          <p:cNvSpPr/>
          <p:nvPr/>
        </p:nvSpPr>
        <p:spPr>
          <a:xfrm>
            <a:off x="223837" y="2452193"/>
            <a:ext cx="1857601" cy="65715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167038" y="4623515"/>
            <a:ext cx="1357221" cy="5666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re 1"/>
          <p:cNvSpPr txBox="1">
            <a:spLocks/>
          </p:cNvSpPr>
          <p:nvPr/>
        </p:nvSpPr>
        <p:spPr>
          <a:xfrm>
            <a:off x="277594" y="210343"/>
            <a:ext cx="7232273" cy="1325563"/>
          </a:xfrm>
          <a:prstGeom prst="rect">
            <a:avLst/>
          </a:prstGeom>
        </p:spPr>
        <p:txBody>
          <a:bodyPr>
            <a:noAutofit/>
          </a:bodyPr>
          <a:lstStyle>
            <a:lvl1pPr algn="l" defTabSz="914390" rtl="0" eaLnBrk="1" latinLnBrk="0" hangingPunct="1">
              <a:lnSpc>
                <a:spcPct val="90000"/>
              </a:lnSpc>
              <a:spcBef>
                <a:spcPct val="0"/>
              </a:spcBef>
              <a:buNone/>
              <a:defRPr sz="3600" b="1" i="0" kern="1200">
                <a:solidFill>
                  <a:schemeClr val="tx1"/>
                </a:solidFill>
                <a:latin typeface="Montserrat Semi" charset="0"/>
                <a:ea typeface="Montserrat Semi" charset="0"/>
                <a:cs typeface="Montserrat Semi" charset="0"/>
              </a:defRPr>
            </a:lvl1pPr>
          </a:lstStyle>
          <a:p>
            <a:r>
              <a:rPr lang="en-US" sz="2200" b="0" dirty="0" smtClean="0">
                <a:solidFill>
                  <a:srgbClr val="00B050"/>
                </a:solidFill>
                <a:latin typeface="Montserrat"/>
              </a:rPr>
              <a:t>We aim to build a bio-informatics database of </a:t>
            </a:r>
            <a:r>
              <a:rPr lang="en-US" sz="2200" b="0" u="sng" dirty="0" smtClean="0">
                <a:solidFill>
                  <a:srgbClr val="00B050"/>
                </a:solidFill>
                <a:latin typeface="Montserrat"/>
              </a:rPr>
              <a:t>real</a:t>
            </a:r>
            <a:r>
              <a:rPr lang="en-US" sz="2200" b="0" dirty="0" smtClean="0">
                <a:solidFill>
                  <a:srgbClr val="00B050"/>
                </a:solidFill>
                <a:latin typeface="Montserrat"/>
              </a:rPr>
              <a:t> </a:t>
            </a:r>
            <a:r>
              <a:rPr lang="en-US" sz="2200" b="0" u="sng" dirty="0" smtClean="0">
                <a:solidFill>
                  <a:srgbClr val="00B050"/>
                </a:solidFill>
                <a:latin typeface="Montserrat"/>
              </a:rPr>
              <a:t>utility</a:t>
            </a:r>
            <a:r>
              <a:rPr lang="en-US" sz="2200" b="0" dirty="0" smtClean="0">
                <a:solidFill>
                  <a:srgbClr val="00B050"/>
                </a:solidFill>
                <a:latin typeface="Montserrat"/>
              </a:rPr>
              <a:t> to those who work on </a:t>
            </a:r>
            <a:r>
              <a:rPr lang="en-US" sz="2200" b="0" dirty="0" err="1" smtClean="0">
                <a:solidFill>
                  <a:srgbClr val="00B050"/>
                </a:solidFill>
                <a:latin typeface="Montserrat"/>
              </a:rPr>
              <a:t>glycoscience</a:t>
            </a:r>
            <a:r>
              <a:rPr lang="en-US" sz="2200" b="0" dirty="0" smtClean="0">
                <a:solidFill>
                  <a:srgbClr val="00B050"/>
                </a:solidFill>
                <a:latin typeface="Montserrat"/>
              </a:rPr>
              <a:t> and </a:t>
            </a:r>
            <a:r>
              <a:rPr lang="en-US" sz="2200" b="0" dirty="0" err="1" smtClean="0">
                <a:solidFill>
                  <a:srgbClr val="00B050"/>
                </a:solidFill>
                <a:latin typeface="Montserrat"/>
              </a:rPr>
              <a:t>glycotechnology</a:t>
            </a:r>
            <a:r>
              <a:rPr lang="en-US" sz="2200" b="0" dirty="0" smtClean="0">
                <a:solidFill>
                  <a:srgbClr val="00B050"/>
                </a:solidFill>
                <a:latin typeface="Montserrat"/>
              </a:rPr>
              <a:t> and better metrology and sound theory to enable this….</a:t>
            </a:r>
            <a:br>
              <a:rPr lang="en-US" sz="2200" b="0" dirty="0" smtClean="0">
                <a:solidFill>
                  <a:srgbClr val="00B050"/>
                </a:solidFill>
                <a:latin typeface="Montserrat"/>
              </a:rPr>
            </a:br>
            <a:endParaRPr lang="fr-FR" sz="2200" b="0" dirty="0">
              <a:solidFill>
                <a:srgbClr val="00B050"/>
              </a:solidFill>
              <a:latin typeface="Montserrat"/>
            </a:endParaRPr>
          </a:p>
        </p:txBody>
      </p:sp>
    </p:spTree>
    <p:extLst>
      <p:ext uri="{BB962C8B-B14F-4D97-AF65-F5344CB8AC3E}">
        <p14:creationId xmlns:p14="http://schemas.microsoft.com/office/powerpoint/2010/main" val="231811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5"/>
          </p:nvPr>
        </p:nvSpPr>
        <p:spPr/>
        <p:txBody>
          <a:bodyPr/>
          <a:lstStyle/>
          <a:p>
            <a:fld id="{32E8FBE6-0537-4165-9CD8-875F33B699DA}" type="datetime1">
              <a:rPr lang="en-GB" smtClean="0"/>
              <a:t>05/06/2019</a:t>
            </a:fld>
            <a:endParaRPr lang="fr-FR" dirty="0"/>
          </a:p>
        </p:txBody>
      </p:sp>
      <p:sp>
        <p:nvSpPr>
          <p:cNvPr id="5" name="Espace réservé du pied de page 4"/>
          <p:cNvSpPr>
            <a:spLocks noGrp="1"/>
          </p:cNvSpPr>
          <p:nvPr>
            <p:ph type="ftr" sz="quarter" idx="16"/>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6854"/>
          <a:stretch/>
        </p:blipFill>
        <p:spPr>
          <a:xfrm>
            <a:off x="1666582" y="1653874"/>
            <a:ext cx="4943588" cy="3565798"/>
          </a:xfrm>
          <a:prstGeom prst="rect">
            <a:avLst/>
          </a:prstGeom>
        </p:spPr>
      </p:pic>
      <p:sp>
        <p:nvSpPr>
          <p:cNvPr id="10" name="TextBox 9"/>
          <p:cNvSpPr txBox="1"/>
          <p:nvPr/>
        </p:nvSpPr>
        <p:spPr>
          <a:xfrm>
            <a:off x="2168659" y="5494941"/>
            <a:ext cx="4823143" cy="914400"/>
          </a:xfrm>
          <a:prstGeom prst="rect">
            <a:avLst/>
          </a:prstGeom>
        </p:spPr>
        <p:txBody>
          <a:bodyPr vert="horz" wrap="none" lIns="91440" tIns="45720" rIns="91440" bIns="45720" rtlCol="0" anchor="b">
            <a:normAutofit/>
          </a:bodyPr>
          <a:lstStyle/>
          <a:p>
            <a:pPr algn="ctr"/>
            <a:r>
              <a:rPr lang="en-GB" sz="1300" dirty="0"/>
              <a:t>[</a:t>
            </a:r>
            <a:r>
              <a:rPr lang="en-GB" sz="1300" dirty="0" smtClean="0"/>
              <a:t>From “Industrial Process Monitoring in the Big Data/Industry 4.0 Era: </a:t>
            </a:r>
          </a:p>
          <a:p>
            <a:pPr algn="ctr"/>
            <a:r>
              <a:rPr lang="en-GB" sz="1300" dirty="0" smtClean="0"/>
              <a:t>From Detection, to Diagnosis, to Prognosis”,</a:t>
            </a:r>
          </a:p>
          <a:p>
            <a:pPr algn="ctr"/>
            <a:r>
              <a:rPr lang="en-GB" sz="1300" i="1" dirty="0" err="1" smtClean="0"/>
              <a:t>M.S.Reis</a:t>
            </a:r>
            <a:r>
              <a:rPr lang="en-GB" sz="1300" i="1" dirty="0" smtClean="0"/>
              <a:t> &amp; </a:t>
            </a:r>
            <a:r>
              <a:rPr lang="en-GB" sz="1300" i="1" dirty="0" err="1" smtClean="0"/>
              <a:t>G.Gins</a:t>
            </a:r>
            <a:r>
              <a:rPr lang="en-GB" sz="1300" i="1" dirty="0" smtClean="0"/>
              <a:t>, Processes 2017, </a:t>
            </a:r>
            <a:r>
              <a:rPr lang="en-GB" sz="1300" i="1" u="sng" dirty="0" smtClean="0"/>
              <a:t>5</a:t>
            </a:r>
            <a:r>
              <a:rPr lang="en-GB" sz="1300" i="1" dirty="0" smtClean="0"/>
              <a:t>, 35</a:t>
            </a:r>
            <a:r>
              <a:rPr lang="en-GB" sz="1300" dirty="0" smtClean="0"/>
              <a:t>] </a:t>
            </a:r>
          </a:p>
        </p:txBody>
      </p:sp>
      <p:sp>
        <p:nvSpPr>
          <p:cNvPr id="11" name="TextBox 10"/>
          <p:cNvSpPr txBox="1"/>
          <p:nvPr/>
        </p:nvSpPr>
        <p:spPr>
          <a:xfrm>
            <a:off x="213651" y="2113042"/>
            <a:ext cx="914400" cy="914400"/>
          </a:xfrm>
          <a:prstGeom prst="rect">
            <a:avLst/>
          </a:prstGeom>
        </p:spPr>
        <p:txBody>
          <a:bodyPr vert="horz" wrap="none" lIns="91440" tIns="45720" rIns="91440" bIns="45720" rtlCol="0" anchor="b">
            <a:noAutofit/>
          </a:bodyPr>
          <a:lstStyle/>
          <a:p>
            <a:r>
              <a:rPr lang="en-GB" sz="1600" dirty="0" smtClean="0">
                <a:latin typeface="Montserrat"/>
              </a:rPr>
              <a:t>“Data abound now more than </a:t>
            </a:r>
          </a:p>
          <a:p>
            <a:r>
              <a:rPr lang="en-GB" sz="1600" dirty="0" smtClean="0">
                <a:latin typeface="Montserrat"/>
              </a:rPr>
              <a:t>ever and the speed at which </a:t>
            </a:r>
          </a:p>
          <a:p>
            <a:r>
              <a:rPr lang="en-GB" sz="1600" dirty="0" smtClean="0">
                <a:latin typeface="Montserrat"/>
              </a:rPr>
              <a:t>they accumulate is accelerating: </a:t>
            </a:r>
          </a:p>
          <a:p>
            <a:r>
              <a:rPr lang="en-GB" sz="1600" dirty="0" smtClean="0">
                <a:latin typeface="Montserrat"/>
              </a:rPr>
              <a:t>according to IBM, 10</a:t>
            </a:r>
            <a:r>
              <a:rPr lang="en-GB" sz="1600" baseline="30000" dirty="0" smtClean="0">
                <a:latin typeface="Montserrat"/>
              </a:rPr>
              <a:t>21</a:t>
            </a:r>
            <a:r>
              <a:rPr lang="en-GB" sz="1600" dirty="0" smtClean="0">
                <a:latin typeface="Montserrat"/>
              </a:rPr>
              <a:t> bytes of </a:t>
            </a:r>
          </a:p>
          <a:p>
            <a:r>
              <a:rPr lang="en-GB" sz="1600" dirty="0" smtClean="0">
                <a:latin typeface="Montserrat"/>
              </a:rPr>
              <a:t>digital data are now available…”</a:t>
            </a:r>
          </a:p>
          <a:p>
            <a:endParaRPr lang="en-GB" sz="1600" dirty="0" smtClean="0">
              <a:latin typeface="Montserrat"/>
            </a:endParaRPr>
          </a:p>
        </p:txBody>
      </p:sp>
      <p:sp>
        <p:nvSpPr>
          <p:cNvPr id="12" name="TextBox 11"/>
          <p:cNvSpPr txBox="1"/>
          <p:nvPr/>
        </p:nvSpPr>
        <p:spPr>
          <a:xfrm>
            <a:off x="8029575" y="4286138"/>
            <a:ext cx="914400" cy="914400"/>
          </a:xfrm>
          <a:prstGeom prst="rect">
            <a:avLst/>
          </a:prstGeom>
        </p:spPr>
        <p:txBody>
          <a:bodyPr vert="horz" wrap="none" lIns="91440" tIns="45720" rIns="91440" bIns="45720" rtlCol="0" anchor="b">
            <a:noAutofit/>
          </a:bodyPr>
          <a:lstStyle/>
          <a:p>
            <a:pPr algn="r"/>
            <a:r>
              <a:rPr lang="en-GB" sz="1600" dirty="0" smtClean="0">
                <a:latin typeface="Montserrat"/>
              </a:rPr>
              <a:t>“Technology provides the computational</a:t>
            </a:r>
          </a:p>
          <a:p>
            <a:pPr algn="r"/>
            <a:r>
              <a:rPr lang="en-GB" sz="1600" dirty="0" smtClean="0">
                <a:latin typeface="Montserrat"/>
              </a:rPr>
              <a:t>resources (high performance computing,</a:t>
            </a:r>
          </a:p>
          <a:p>
            <a:pPr algn="r"/>
            <a:r>
              <a:rPr lang="en-GB" sz="1600" dirty="0">
                <a:latin typeface="Montserrat"/>
              </a:rPr>
              <a:t>c</a:t>
            </a:r>
            <a:r>
              <a:rPr lang="en-GB" sz="1600" dirty="0" smtClean="0">
                <a:latin typeface="Montserrat"/>
              </a:rPr>
              <a:t>loud services, distributed and parallel </a:t>
            </a:r>
          </a:p>
          <a:p>
            <a:pPr algn="r"/>
            <a:r>
              <a:rPr lang="en-GB" sz="1600" dirty="0" smtClean="0">
                <a:latin typeface="Montserrat"/>
              </a:rPr>
              <a:t>computing, </a:t>
            </a:r>
            <a:r>
              <a:rPr lang="en-GB" sz="1600" i="1" u="sng" dirty="0" smtClean="0">
                <a:latin typeface="Montserrat"/>
              </a:rPr>
              <a:t>etc</a:t>
            </a:r>
            <a:r>
              <a:rPr lang="en-GB" sz="1600" dirty="0" smtClean="0">
                <a:latin typeface="Montserrat"/>
              </a:rPr>
              <a:t>.) required to process</a:t>
            </a:r>
          </a:p>
          <a:p>
            <a:pPr algn="r"/>
            <a:r>
              <a:rPr lang="en-GB" sz="1600" dirty="0" smtClean="0">
                <a:latin typeface="Montserrat"/>
              </a:rPr>
              <a:t> large amounts of data by using </a:t>
            </a:r>
          </a:p>
          <a:p>
            <a:pPr algn="r"/>
            <a:r>
              <a:rPr lang="en-GB" sz="1600" dirty="0" smtClean="0">
                <a:latin typeface="Montserrat"/>
              </a:rPr>
              <a:t>advanced analytics platforms </a:t>
            </a:r>
          </a:p>
          <a:p>
            <a:pPr algn="r"/>
            <a:r>
              <a:rPr lang="en-GB" sz="1600" dirty="0" smtClean="0">
                <a:latin typeface="Montserrat"/>
              </a:rPr>
              <a:t>(the third enabler) by turning</a:t>
            </a:r>
          </a:p>
          <a:p>
            <a:pPr algn="r"/>
            <a:r>
              <a:rPr lang="en-GB" sz="1600" dirty="0" smtClean="0">
                <a:latin typeface="Montserrat"/>
              </a:rPr>
              <a:t> them into actionable </a:t>
            </a:r>
          </a:p>
          <a:p>
            <a:pPr algn="r"/>
            <a:r>
              <a:rPr lang="en-GB" sz="1600" dirty="0" smtClean="0">
                <a:latin typeface="Montserrat"/>
              </a:rPr>
              <a:t>Information in useful time…</a:t>
            </a:r>
          </a:p>
          <a:p>
            <a:pPr algn="r"/>
            <a:endParaRPr lang="en-GB" sz="2000" dirty="0" smtClean="0">
              <a:solidFill>
                <a:srgbClr val="FF0000"/>
              </a:solidFill>
              <a:latin typeface="Montserrat"/>
            </a:endParaRPr>
          </a:p>
          <a:p>
            <a:pPr algn="r"/>
            <a:r>
              <a:rPr lang="en-GB" sz="2000" dirty="0" smtClean="0">
                <a:solidFill>
                  <a:srgbClr val="FF0000"/>
                </a:solidFill>
                <a:latin typeface="Montserrat"/>
              </a:rPr>
              <a:t>Isn’t this all we need?</a:t>
            </a:r>
            <a:r>
              <a:rPr lang="en-GB" sz="2000" dirty="0" smtClean="0">
                <a:latin typeface="Montserrat"/>
              </a:rPr>
              <a:t> </a:t>
            </a:r>
          </a:p>
          <a:p>
            <a:pPr algn="r"/>
            <a:r>
              <a:rPr lang="en-GB" sz="1600" dirty="0" smtClean="0">
                <a:latin typeface="Montserrat"/>
              </a:rPr>
              <a:t>”</a:t>
            </a:r>
          </a:p>
          <a:p>
            <a:pPr algn="r"/>
            <a:endParaRPr lang="en-GB" sz="1600" dirty="0" smtClean="0">
              <a:latin typeface="Montserrat"/>
            </a:endParaRPr>
          </a:p>
        </p:txBody>
      </p:sp>
      <p:sp>
        <p:nvSpPr>
          <p:cNvPr id="14" name="TextBox 13"/>
          <p:cNvSpPr txBox="1"/>
          <p:nvPr/>
        </p:nvSpPr>
        <p:spPr>
          <a:xfrm>
            <a:off x="129759" y="4894384"/>
            <a:ext cx="914400" cy="914400"/>
          </a:xfrm>
          <a:prstGeom prst="rect">
            <a:avLst/>
          </a:prstGeom>
        </p:spPr>
        <p:txBody>
          <a:bodyPr vert="horz" wrap="none" lIns="91440" tIns="45720" rIns="91440" bIns="45720" rtlCol="0" anchor="b">
            <a:noAutofit/>
          </a:bodyPr>
          <a:lstStyle/>
          <a:p>
            <a:r>
              <a:rPr lang="en-GB" sz="1600" dirty="0" smtClean="0">
                <a:solidFill>
                  <a:srgbClr val="FF0000"/>
                </a:solidFill>
                <a:latin typeface="Montserrat"/>
              </a:rPr>
              <a:t>The answer to the </a:t>
            </a:r>
          </a:p>
          <a:p>
            <a:r>
              <a:rPr lang="en-GB" sz="1600" dirty="0">
                <a:solidFill>
                  <a:srgbClr val="FF0000"/>
                </a:solidFill>
                <a:latin typeface="Montserrat"/>
              </a:rPr>
              <a:t>q</a:t>
            </a:r>
            <a:r>
              <a:rPr lang="en-GB" sz="1600" dirty="0" smtClean="0">
                <a:solidFill>
                  <a:srgbClr val="FF0000"/>
                </a:solidFill>
                <a:latin typeface="Montserrat"/>
              </a:rPr>
              <a:t>uestion posed</a:t>
            </a:r>
          </a:p>
          <a:p>
            <a:r>
              <a:rPr lang="en-GB" sz="1600" dirty="0">
                <a:solidFill>
                  <a:srgbClr val="FF0000"/>
                </a:solidFill>
                <a:latin typeface="Montserrat"/>
              </a:rPr>
              <a:t>a</a:t>
            </a:r>
            <a:r>
              <a:rPr lang="en-GB" sz="1600" dirty="0" smtClean="0">
                <a:solidFill>
                  <a:srgbClr val="FF0000"/>
                </a:solidFill>
                <a:latin typeface="Montserrat"/>
              </a:rPr>
              <a:t>bove is an </a:t>
            </a:r>
          </a:p>
          <a:p>
            <a:r>
              <a:rPr lang="en-GB" sz="1600" dirty="0">
                <a:solidFill>
                  <a:srgbClr val="FF0000"/>
                </a:solidFill>
                <a:latin typeface="Montserrat"/>
              </a:rPr>
              <a:t>e</a:t>
            </a:r>
            <a:r>
              <a:rPr lang="en-GB" sz="1600" dirty="0" smtClean="0">
                <a:solidFill>
                  <a:srgbClr val="FF0000"/>
                </a:solidFill>
                <a:latin typeface="Montserrat"/>
              </a:rPr>
              <a:t>mphatic </a:t>
            </a:r>
            <a:r>
              <a:rPr lang="en-GB" sz="2000" b="1" dirty="0" smtClean="0">
                <a:solidFill>
                  <a:srgbClr val="FF0000"/>
                </a:solidFill>
                <a:latin typeface="Montserrat"/>
              </a:rPr>
              <a:t>“NO”! </a:t>
            </a:r>
          </a:p>
          <a:p>
            <a:r>
              <a:rPr lang="en-GB" sz="1600" b="1" dirty="0" smtClean="0">
                <a:solidFill>
                  <a:srgbClr val="FF0000"/>
                </a:solidFill>
                <a:latin typeface="Montserrat"/>
              </a:rPr>
              <a:t>“Big data need big theory too”</a:t>
            </a:r>
          </a:p>
          <a:p>
            <a:endParaRPr lang="en-GB" sz="1600" b="1" dirty="0" smtClean="0">
              <a:solidFill>
                <a:srgbClr val="FF0000"/>
              </a:solidFill>
              <a:latin typeface="Montserrat"/>
            </a:endParaRPr>
          </a:p>
        </p:txBody>
      </p:sp>
      <p:sp>
        <p:nvSpPr>
          <p:cNvPr id="15" name="Titre 1"/>
          <p:cNvSpPr>
            <a:spLocks noGrp="1"/>
          </p:cNvSpPr>
          <p:nvPr>
            <p:ph type="title"/>
          </p:nvPr>
        </p:nvSpPr>
        <p:spPr>
          <a:xfrm>
            <a:off x="2168659" y="144485"/>
            <a:ext cx="7006107" cy="1325563"/>
          </a:xfrm>
        </p:spPr>
        <p:txBody>
          <a:bodyPr>
            <a:noAutofit/>
          </a:bodyPr>
          <a:lstStyle/>
          <a:p>
            <a:r>
              <a:rPr lang="en-US" sz="2200" b="0" dirty="0" smtClean="0">
                <a:solidFill>
                  <a:srgbClr val="00B050"/>
                </a:solidFill>
                <a:latin typeface="Montserrat"/>
              </a:rPr>
              <a:t>Question: has the rise of “big data” meant that we no longer need to understand chemical structure elucidation and reaction mechanisms?</a:t>
            </a:r>
            <a:br>
              <a:rPr lang="en-US" sz="2200" b="0" dirty="0" smtClean="0">
                <a:solidFill>
                  <a:srgbClr val="00B050"/>
                </a:solidFill>
                <a:latin typeface="Montserrat"/>
              </a:rPr>
            </a:br>
            <a:endParaRPr lang="fr-FR" sz="2200" b="0" dirty="0">
              <a:solidFill>
                <a:srgbClr val="00B050"/>
              </a:solidFill>
              <a:latin typeface="Montserrat"/>
            </a:endParaRPr>
          </a:p>
        </p:txBody>
      </p:sp>
    </p:spTree>
    <p:extLst>
      <p:ext uri="{BB962C8B-B14F-4D97-AF65-F5344CB8AC3E}">
        <p14:creationId xmlns:p14="http://schemas.microsoft.com/office/powerpoint/2010/main" val="132363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1+#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5"/>
          </p:nvPr>
        </p:nvSpPr>
        <p:spPr/>
        <p:txBody>
          <a:bodyPr/>
          <a:lstStyle/>
          <a:p>
            <a:fld id="{32E8FBE6-0537-4165-9CD8-875F33B699DA}" type="datetime1">
              <a:rPr lang="en-GB" smtClean="0"/>
              <a:t>05/06/2019</a:t>
            </a:fld>
            <a:endParaRPr lang="fr-FR" dirty="0"/>
          </a:p>
        </p:txBody>
      </p:sp>
      <p:sp>
        <p:nvSpPr>
          <p:cNvPr id="5" name="Espace réservé du pied de page 4"/>
          <p:cNvSpPr>
            <a:spLocks noGrp="1"/>
          </p:cNvSpPr>
          <p:nvPr>
            <p:ph type="ftr" sz="quarter" idx="16"/>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sp>
        <p:nvSpPr>
          <p:cNvPr id="15" name="Titre 1"/>
          <p:cNvSpPr>
            <a:spLocks noGrp="1"/>
          </p:cNvSpPr>
          <p:nvPr>
            <p:ph type="title"/>
          </p:nvPr>
        </p:nvSpPr>
        <p:spPr>
          <a:xfrm>
            <a:off x="2170317" y="2518"/>
            <a:ext cx="7006107" cy="1325563"/>
          </a:xfrm>
        </p:spPr>
        <p:txBody>
          <a:bodyPr>
            <a:noAutofit/>
          </a:bodyPr>
          <a:lstStyle/>
          <a:p>
            <a:r>
              <a:rPr lang="en-US" sz="2400" b="0" dirty="0" smtClean="0">
                <a:solidFill>
                  <a:srgbClr val="00B050"/>
                </a:solidFill>
                <a:latin typeface="Montserrat"/>
              </a:rPr>
              <a:t>“Big data” are not a</a:t>
            </a:r>
            <a:br>
              <a:rPr lang="en-US" sz="2400" b="0" dirty="0" smtClean="0">
                <a:solidFill>
                  <a:srgbClr val="00B050"/>
                </a:solidFill>
                <a:latin typeface="Montserrat"/>
              </a:rPr>
            </a:br>
            <a:r>
              <a:rPr lang="en-US" sz="2400" b="0" dirty="0" smtClean="0">
                <a:solidFill>
                  <a:srgbClr val="00B050"/>
                </a:solidFill>
                <a:latin typeface="Montserrat"/>
              </a:rPr>
              <a:t>magic shortcut!</a:t>
            </a:r>
            <a:br>
              <a:rPr lang="en-US" sz="2400" b="0" dirty="0" smtClean="0">
                <a:solidFill>
                  <a:srgbClr val="00B050"/>
                </a:solidFill>
                <a:latin typeface="Montserrat"/>
              </a:rPr>
            </a:br>
            <a:endParaRPr lang="fr-FR" sz="2400" b="0" dirty="0">
              <a:solidFill>
                <a:srgbClr val="00B050"/>
              </a:solidFill>
              <a:latin typeface="Montserra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241" y="230886"/>
            <a:ext cx="3807388" cy="5924456"/>
          </a:xfrm>
          <a:prstGeom prst="rect">
            <a:avLst/>
          </a:prstGeom>
        </p:spPr>
      </p:pic>
      <p:sp>
        <p:nvSpPr>
          <p:cNvPr id="8" name="Rectangle 7"/>
          <p:cNvSpPr/>
          <p:nvPr/>
        </p:nvSpPr>
        <p:spPr>
          <a:xfrm>
            <a:off x="417778" y="2946400"/>
            <a:ext cx="511136" cy="40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4514" y="5226427"/>
            <a:ext cx="914400" cy="914400"/>
          </a:xfrm>
          <a:prstGeom prst="rect">
            <a:avLst/>
          </a:prstGeom>
        </p:spPr>
        <p:txBody>
          <a:bodyPr vert="horz" wrap="none" lIns="91440" tIns="45720" rIns="91440" bIns="45720" rtlCol="0" anchor="b">
            <a:normAutofit/>
          </a:bodyPr>
          <a:lstStyle/>
          <a:p>
            <a:r>
              <a:rPr lang="en-GB" sz="1200" dirty="0" err="1" smtClean="0"/>
              <a:t>Coveney</a:t>
            </a:r>
            <a:r>
              <a:rPr lang="en-GB" sz="1200" dirty="0" smtClean="0"/>
              <a:t> PV, Dougherty ER and Highfield RR, </a:t>
            </a:r>
            <a:r>
              <a:rPr lang="en-GB" sz="1200" i="1" dirty="0" smtClean="0"/>
              <a:t>Phil.Trans.R.Soc.A374: 20160153.</a:t>
            </a:r>
            <a:endParaRPr lang="en-GB" sz="1200"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778" y="1136355"/>
            <a:ext cx="4212279" cy="4582274"/>
          </a:xfrm>
          <a:prstGeom prst="rect">
            <a:avLst/>
          </a:prstGeom>
        </p:spPr>
      </p:pic>
    </p:spTree>
    <p:extLst>
      <p:ext uri="{BB962C8B-B14F-4D97-AF65-F5344CB8AC3E}">
        <p14:creationId xmlns:p14="http://schemas.microsoft.com/office/powerpoint/2010/main" val="154683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5"/>
          </p:nvPr>
        </p:nvSpPr>
        <p:spPr/>
        <p:txBody>
          <a:bodyPr/>
          <a:lstStyle/>
          <a:p>
            <a:fld id="{8F41BD36-5DCE-4F04-984E-017D72BAD07A}" type="datetime1">
              <a:rPr lang="en-GB" smtClean="0"/>
              <a:t>05/06/2019</a:t>
            </a:fld>
            <a:endParaRPr lang="fr-FR" dirty="0"/>
          </a:p>
        </p:txBody>
      </p:sp>
      <p:sp>
        <p:nvSpPr>
          <p:cNvPr id="5" name="Espace réservé du pied de page 4"/>
          <p:cNvSpPr>
            <a:spLocks noGrp="1"/>
          </p:cNvSpPr>
          <p:nvPr>
            <p:ph type="ftr" sz="quarter" idx="16"/>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p:cNvSpPr>
            <a:spLocks noGrp="1"/>
          </p:cNvSpPr>
          <p:nvPr>
            <p:ph type="body" sz="quarter" idx="14"/>
          </p:nvPr>
        </p:nvSpPr>
        <p:spPr>
          <a:xfrm>
            <a:off x="417778" y="2908383"/>
            <a:ext cx="8417129" cy="2379727"/>
          </a:xfrm>
        </p:spPr>
        <p:txBody>
          <a:bodyPr>
            <a:noAutofit/>
          </a:bodyPr>
          <a:lstStyle/>
          <a:p>
            <a:pPr>
              <a:buFont typeface="Wingdings" panose="05000000000000000000" pitchFamily="2" charset="2"/>
              <a:buChar char="q"/>
            </a:pPr>
            <a:r>
              <a:rPr lang="en-GB" sz="1800" dirty="0" smtClean="0"/>
              <a:t>  We need to define relationships  based on </a:t>
            </a:r>
            <a:r>
              <a:rPr lang="en-GB" sz="1800" u="sng" dirty="0" smtClean="0">
                <a:solidFill>
                  <a:srgbClr val="FF0000"/>
                </a:solidFill>
              </a:rPr>
              <a:t>structural and rigorous mechanistic understanding</a:t>
            </a:r>
            <a:r>
              <a:rPr lang="en-GB" sz="1800" u="sng" dirty="0" smtClean="0"/>
              <a:t> </a:t>
            </a:r>
            <a:r>
              <a:rPr lang="en-GB" sz="1800" dirty="0" smtClean="0"/>
              <a:t>[</a:t>
            </a:r>
            <a:r>
              <a:rPr lang="en-GB" sz="1800" i="1" u="sng" dirty="0"/>
              <a:t>i</a:t>
            </a:r>
            <a:r>
              <a:rPr lang="en-GB" sz="1800" i="1" u="sng" dirty="0" smtClean="0"/>
              <a:t>.e.</a:t>
            </a:r>
            <a:r>
              <a:rPr lang="en-GB" sz="1800" dirty="0" smtClean="0"/>
              <a:t>,  x = </a:t>
            </a:r>
            <a:r>
              <a:rPr lang="en-GB" sz="1800" i="1" dirty="0" smtClean="0"/>
              <a:t>f </a:t>
            </a:r>
            <a:r>
              <a:rPr lang="en-GB" sz="1800" dirty="0"/>
              <a:t>(</a:t>
            </a:r>
            <a:r>
              <a:rPr lang="en-GB" sz="1800" dirty="0" smtClean="0"/>
              <a:t>T, p, t )], describing how one property varies when other properties change in value;</a:t>
            </a:r>
          </a:p>
          <a:p>
            <a:pPr>
              <a:buFont typeface="Wingdings" panose="05000000000000000000" pitchFamily="2" charset="2"/>
              <a:buChar char="q"/>
            </a:pPr>
            <a:r>
              <a:rPr lang="en-GB" sz="1800" dirty="0"/>
              <a:t> </a:t>
            </a:r>
            <a:r>
              <a:rPr lang="en-GB" sz="1800" dirty="0" smtClean="0"/>
              <a:t> We need to define how extensive properties (such as m, V, q, A ) and intensive properties (such as T, p, </a:t>
            </a:r>
            <a:r>
              <a:rPr lang="en-GB" sz="1800" i="1" dirty="0">
                <a:latin typeface="Arial"/>
                <a:cs typeface="Arial"/>
              </a:rPr>
              <a:t>μ</a:t>
            </a:r>
            <a:r>
              <a:rPr lang="en-GB" sz="1800" dirty="0" smtClean="0">
                <a:latin typeface="Arial"/>
                <a:cs typeface="Arial"/>
              </a:rPr>
              <a:t>, </a:t>
            </a:r>
            <a:r>
              <a:rPr lang="en-GB" sz="1800" i="1" dirty="0" smtClean="0">
                <a:latin typeface="Arial"/>
                <a:cs typeface="Arial"/>
              </a:rPr>
              <a:t>V</a:t>
            </a:r>
            <a:r>
              <a:rPr lang="en-GB" sz="1800" dirty="0" smtClean="0">
                <a:latin typeface="Arial"/>
                <a:cs typeface="Arial"/>
              </a:rPr>
              <a:t>) can be used most effectively and accurately in the design of novel sensors;</a:t>
            </a:r>
          </a:p>
          <a:p>
            <a:pPr>
              <a:buFont typeface="Wingdings" panose="05000000000000000000" pitchFamily="2" charset="2"/>
              <a:buChar char="q"/>
            </a:pPr>
            <a:r>
              <a:rPr lang="en-GB" sz="1800" dirty="0">
                <a:latin typeface="Arial"/>
                <a:cs typeface="Arial"/>
              </a:rPr>
              <a:t> </a:t>
            </a:r>
            <a:r>
              <a:rPr lang="en-GB" sz="1800" dirty="0" smtClean="0">
                <a:latin typeface="Arial"/>
                <a:cs typeface="Arial"/>
              </a:rPr>
              <a:t> We need to design built-in self-learning algorithms that evolve and refine in a cognitive manner </a:t>
            </a:r>
            <a:r>
              <a:rPr lang="en-GB" sz="1800" dirty="0" smtClean="0">
                <a:latin typeface="Arial"/>
                <a:cs typeface="Arial"/>
              </a:rPr>
              <a:t>(so-called “AI</a:t>
            </a:r>
            <a:r>
              <a:rPr lang="en-GB" sz="1800" dirty="0" smtClean="0">
                <a:latin typeface="Arial"/>
                <a:cs typeface="Arial"/>
              </a:rPr>
              <a:t>”)….</a:t>
            </a:r>
          </a:p>
          <a:p>
            <a:pPr marL="0" indent="0">
              <a:buNone/>
            </a:pPr>
            <a:r>
              <a:rPr lang="en-GB" sz="1800" dirty="0" smtClean="0">
                <a:solidFill>
                  <a:srgbClr val="FF0000"/>
                </a:solidFill>
                <a:latin typeface="Arial"/>
                <a:cs typeface="Arial"/>
              </a:rPr>
              <a:t>…this requires detailed knowledge of  glycoscience structure and reactivity based on </a:t>
            </a:r>
            <a:r>
              <a:rPr lang="en-GB" sz="1800" u="sng" dirty="0" smtClean="0">
                <a:solidFill>
                  <a:srgbClr val="FF0000"/>
                </a:solidFill>
                <a:latin typeface="Arial"/>
                <a:cs typeface="Arial"/>
              </a:rPr>
              <a:t>sound theory</a:t>
            </a:r>
            <a:r>
              <a:rPr lang="en-GB" sz="1800" dirty="0" smtClean="0">
                <a:solidFill>
                  <a:srgbClr val="FF0000"/>
                </a:solidFill>
                <a:latin typeface="Arial"/>
                <a:cs typeface="Arial"/>
              </a:rPr>
              <a:t>,  which in turn must be  based  </a:t>
            </a:r>
            <a:r>
              <a:rPr lang="en-GB" sz="1800" b="1" dirty="0" smtClean="0">
                <a:solidFill>
                  <a:srgbClr val="FF0000"/>
                </a:solidFill>
                <a:latin typeface="Arial"/>
                <a:cs typeface="Arial"/>
              </a:rPr>
              <a:t>ON </a:t>
            </a:r>
            <a:r>
              <a:rPr lang="en-GB" sz="1800" b="1" u="sng" dirty="0" smtClean="0">
                <a:solidFill>
                  <a:srgbClr val="FF0000"/>
                </a:solidFill>
                <a:latin typeface="Arial"/>
                <a:cs typeface="Arial"/>
              </a:rPr>
              <a:t>ACCURATE METROLOGY.</a:t>
            </a:r>
            <a:endParaRPr lang="en-GB" sz="1800" b="1" u="sng" dirty="0">
              <a:solidFill>
                <a:srgbClr val="FF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3158" y="1256984"/>
            <a:ext cx="1485000" cy="1756174"/>
          </a:xfrm>
          <a:prstGeom prst="rect">
            <a:avLst/>
          </a:prstGeom>
        </p:spPr>
      </p:pic>
      <p:sp>
        <p:nvSpPr>
          <p:cNvPr id="10" name="Titre 1"/>
          <p:cNvSpPr>
            <a:spLocks noGrp="1"/>
          </p:cNvSpPr>
          <p:nvPr>
            <p:ph type="title"/>
          </p:nvPr>
        </p:nvSpPr>
        <p:spPr>
          <a:xfrm>
            <a:off x="2240924" y="190854"/>
            <a:ext cx="7186411" cy="1325563"/>
          </a:xfrm>
        </p:spPr>
        <p:txBody>
          <a:bodyPr>
            <a:noAutofit/>
          </a:bodyPr>
          <a:lstStyle/>
          <a:p>
            <a:r>
              <a:rPr lang="en-US" sz="2200" b="0" dirty="0" smtClean="0">
                <a:solidFill>
                  <a:srgbClr val="00B050"/>
                </a:solidFill>
                <a:latin typeface="Montserrat"/>
              </a:rPr>
              <a:t>Lots of data are </a:t>
            </a:r>
            <a:r>
              <a:rPr lang="en-US" sz="2200" b="0" u="sng" dirty="0" smtClean="0">
                <a:solidFill>
                  <a:srgbClr val="00B050"/>
                </a:solidFill>
                <a:latin typeface="Montserrat"/>
              </a:rPr>
              <a:t>not a substitute for understanding</a:t>
            </a:r>
            <a:r>
              <a:rPr lang="en-US" sz="2200" b="0" dirty="0" smtClean="0">
                <a:solidFill>
                  <a:srgbClr val="00B050"/>
                </a:solidFill>
                <a:latin typeface="Montserrat"/>
              </a:rPr>
              <a:t> – </a:t>
            </a:r>
            <a:br>
              <a:rPr lang="en-US" sz="2200" b="0" dirty="0" smtClean="0">
                <a:solidFill>
                  <a:srgbClr val="00B050"/>
                </a:solidFill>
                <a:latin typeface="Montserrat"/>
              </a:rPr>
            </a:br>
            <a:r>
              <a:rPr lang="en-US" sz="2200" b="0" dirty="0" smtClean="0">
                <a:solidFill>
                  <a:srgbClr val="00B050"/>
                </a:solidFill>
                <a:latin typeface="Montserrat"/>
              </a:rPr>
              <a:t>we need information on the chemical mechanisms underpinning glycan </a:t>
            </a:r>
            <a:r>
              <a:rPr lang="en-US" sz="2200" b="0" dirty="0" err="1" smtClean="0">
                <a:solidFill>
                  <a:srgbClr val="00B050"/>
                </a:solidFill>
                <a:latin typeface="Montserrat"/>
              </a:rPr>
              <a:t>behaviour</a:t>
            </a:r>
            <a:r>
              <a:rPr lang="en-US" sz="2200" b="0" dirty="0" smtClean="0">
                <a:solidFill>
                  <a:srgbClr val="00B050"/>
                </a:solidFill>
                <a:latin typeface="Montserrat"/>
              </a:rPr>
              <a:t>  to  interpret the data….</a:t>
            </a:r>
            <a:br>
              <a:rPr lang="en-US" sz="2200" b="0" dirty="0" smtClean="0">
                <a:solidFill>
                  <a:srgbClr val="00B050"/>
                </a:solidFill>
                <a:latin typeface="Montserrat"/>
              </a:rPr>
            </a:br>
            <a:endParaRPr lang="fr-FR" sz="2200" b="0" dirty="0">
              <a:solidFill>
                <a:srgbClr val="00B050"/>
              </a:solidFill>
              <a:latin typeface="Montserrat"/>
            </a:endParaRPr>
          </a:p>
        </p:txBody>
      </p:sp>
      <p:sp>
        <p:nvSpPr>
          <p:cNvPr id="3" name="TextBox 2"/>
          <p:cNvSpPr txBox="1"/>
          <p:nvPr/>
        </p:nvSpPr>
        <p:spPr>
          <a:xfrm>
            <a:off x="1140930" y="1345843"/>
            <a:ext cx="914400" cy="914400"/>
          </a:xfrm>
          <a:prstGeom prst="rect">
            <a:avLst/>
          </a:prstGeom>
        </p:spPr>
        <p:txBody>
          <a:bodyPr vert="horz" wrap="none" lIns="91440" tIns="45720" rIns="91440" bIns="45720" rtlCol="0" anchor="b">
            <a:normAutofit/>
          </a:bodyPr>
          <a:lstStyle/>
          <a:p>
            <a:r>
              <a:rPr lang="en-GB" sz="2200" dirty="0" smtClean="0">
                <a:solidFill>
                  <a:schemeClr val="tx2"/>
                </a:solidFill>
              </a:rPr>
              <a:t>That is, we need </a:t>
            </a:r>
            <a:r>
              <a:rPr lang="en-GB" sz="2200" u="sng" dirty="0" smtClean="0">
                <a:solidFill>
                  <a:schemeClr val="tx2"/>
                </a:solidFill>
              </a:rPr>
              <a:t>rigorous data analytics</a:t>
            </a:r>
            <a:r>
              <a:rPr lang="en-GB" sz="2200" dirty="0" smtClean="0">
                <a:solidFill>
                  <a:schemeClr val="tx2"/>
                </a:solidFill>
              </a:rPr>
              <a:t>….</a:t>
            </a:r>
          </a:p>
        </p:txBody>
      </p:sp>
    </p:spTree>
    <p:extLst>
      <p:ext uri="{BB962C8B-B14F-4D97-AF65-F5344CB8AC3E}">
        <p14:creationId xmlns:p14="http://schemas.microsoft.com/office/powerpoint/2010/main" val="34493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5"/>
          </p:nvPr>
        </p:nvSpPr>
        <p:spPr/>
        <p:txBody>
          <a:bodyPr/>
          <a:lstStyle/>
          <a:p>
            <a:fld id="{930025E1-7180-4E1F-8A07-E04A126E3DA1}" type="datetime1">
              <a:rPr lang="en-GB" smtClean="0"/>
              <a:t>05/06/2019</a:t>
            </a:fld>
            <a:endParaRPr lang="fr-FR" dirty="0"/>
          </a:p>
        </p:txBody>
      </p:sp>
      <p:sp>
        <p:nvSpPr>
          <p:cNvPr id="5" name="Espace réservé du pied de page 4"/>
          <p:cNvSpPr>
            <a:spLocks noGrp="1"/>
          </p:cNvSpPr>
          <p:nvPr>
            <p:ph type="ftr" sz="quarter" idx="16"/>
          </p:nvPr>
        </p:nvSpPr>
        <p:spPr/>
        <p:txBody>
          <a:bodyPr/>
          <a:lstStyle/>
          <a:p>
            <a:r>
              <a:rPr lang="fr-FR" b="1" smtClean="0">
                <a:solidFill>
                  <a:schemeClr val="tx1"/>
                </a:solidFill>
                <a:latin typeface="Montserrat Semi" charset="0"/>
                <a:ea typeface="Montserrat Semi" charset="0"/>
                <a:cs typeface="Montserrat Semi" charset="0"/>
              </a:rPr>
              <a:t>Bioeconomy for Glycoscience</a:t>
            </a:r>
            <a:endParaRPr lang="fr-FR" dirty="0"/>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6854"/>
          <a:stretch/>
        </p:blipFill>
        <p:spPr>
          <a:xfrm>
            <a:off x="-421461" y="1228872"/>
            <a:ext cx="5955485" cy="4059204"/>
          </a:xfrm>
          <a:prstGeom prst="rect">
            <a:avLst/>
          </a:prstGeom>
        </p:spPr>
      </p:pic>
      <p:sp>
        <p:nvSpPr>
          <p:cNvPr id="9" name="Titre 1"/>
          <p:cNvSpPr txBox="1">
            <a:spLocks/>
          </p:cNvSpPr>
          <p:nvPr/>
        </p:nvSpPr>
        <p:spPr>
          <a:xfrm>
            <a:off x="1956446" y="-296214"/>
            <a:ext cx="7303463" cy="1325563"/>
          </a:xfrm>
          <a:prstGeom prst="rect">
            <a:avLst/>
          </a:prstGeom>
        </p:spPr>
        <p:txBody>
          <a:bodyPr vert="horz" lIns="91440" tIns="45720" rIns="91440" bIns="45720" rtlCol="0" anchor="b">
            <a:normAutofit fontScale="97500"/>
          </a:bodyPr>
          <a:lstStyle>
            <a:lvl1pPr algn="l" defTabSz="914390" rtl="0" eaLnBrk="1" latinLnBrk="0" hangingPunct="1">
              <a:lnSpc>
                <a:spcPct val="90000"/>
              </a:lnSpc>
              <a:spcBef>
                <a:spcPct val="0"/>
              </a:spcBef>
              <a:buNone/>
              <a:defRPr sz="3600" b="1" i="0" kern="1200" baseline="0">
                <a:solidFill>
                  <a:schemeClr val="tx1"/>
                </a:solidFill>
                <a:latin typeface="Montserrat Semi" charset="0"/>
                <a:ea typeface="Montserrat Semi" charset="0"/>
                <a:cs typeface="Montserrat Semi" charset="0"/>
              </a:defRPr>
            </a:lvl1pPr>
          </a:lstStyle>
          <a:p>
            <a:r>
              <a:rPr lang="en-US" sz="2200" b="0" dirty="0" smtClean="0">
                <a:solidFill>
                  <a:srgbClr val="00B050"/>
                </a:solidFill>
              </a:rPr>
              <a:t>So let’s not over-promise.  Many other disciplines are facing similar challenges…… </a:t>
            </a:r>
            <a:endParaRPr lang="fr-FR" sz="2200" b="0" dirty="0">
              <a:solidFill>
                <a:srgbClr val="00B050"/>
              </a:solidFill>
            </a:endParaRPr>
          </a:p>
        </p:txBody>
      </p:sp>
      <p:sp>
        <p:nvSpPr>
          <p:cNvPr id="10" name="TextBox 9"/>
          <p:cNvSpPr txBox="1"/>
          <p:nvPr/>
        </p:nvSpPr>
        <p:spPr>
          <a:xfrm>
            <a:off x="2168659" y="5494941"/>
            <a:ext cx="4823143" cy="914400"/>
          </a:xfrm>
          <a:prstGeom prst="rect">
            <a:avLst/>
          </a:prstGeom>
        </p:spPr>
        <p:txBody>
          <a:bodyPr vert="horz" wrap="none" lIns="91440" tIns="45720" rIns="91440" bIns="45720" rtlCol="0" anchor="b">
            <a:normAutofit/>
          </a:bodyPr>
          <a:lstStyle/>
          <a:p>
            <a:pPr algn="ctr"/>
            <a:r>
              <a:rPr lang="en-GB" sz="1300" dirty="0"/>
              <a:t>[</a:t>
            </a:r>
            <a:r>
              <a:rPr lang="en-GB" sz="1300" dirty="0" smtClean="0"/>
              <a:t>From “Industrial Process Monitoring in the Big Data/Industry 4.0 Era: </a:t>
            </a:r>
          </a:p>
          <a:p>
            <a:pPr algn="ctr"/>
            <a:r>
              <a:rPr lang="en-GB" sz="1300" dirty="0" smtClean="0"/>
              <a:t>From Detection, to Diagnosis, to Prognosis”,</a:t>
            </a:r>
          </a:p>
          <a:p>
            <a:pPr algn="ctr"/>
            <a:r>
              <a:rPr lang="en-GB" sz="1300" i="1" dirty="0" err="1" smtClean="0"/>
              <a:t>M.S.Reis</a:t>
            </a:r>
            <a:r>
              <a:rPr lang="en-GB" sz="1300" i="1" dirty="0" smtClean="0"/>
              <a:t> &amp; </a:t>
            </a:r>
            <a:r>
              <a:rPr lang="en-GB" sz="1300" i="1" dirty="0" err="1" smtClean="0"/>
              <a:t>G.Gins</a:t>
            </a:r>
            <a:r>
              <a:rPr lang="en-GB" sz="1300" i="1" dirty="0" smtClean="0"/>
              <a:t>, Processes 2017, </a:t>
            </a:r>
            <a:r>
              <a:rPr lang="en-GB" sz="1300" i="1" u="sng" dirty="0" smtClean="0"/>
              <a:t>5</a:t>
            </a:r>
            <a:r>
              <a:rPr lang="en-GB" sz="1300" i="1" dirty="0" smtClean="0"/>
              <a:t>, 35</a:t>
            </a:r>
            <a:r>
              <a:rPr lang="en-GB" sz="1300" dirty="0" smtClean="0"/>
              <a:t>] </a:t>
            </a:r>
          </a:p>
        </p:txBody>
      </p:sp>
      <p:sp>
        <p:nvSpPr>
          <p:cNvPr id="15" name="TextBox 14"/>
          <p:cNvSpPr txBox="1"/>
          <p:nvPr/>
        </p:nvSpPr>
        <p:spPr>
          <a:xfrm>
            <a:off x="5220696" y="4382216"/>
            <a:ext cx="3804132" cy="1569925"/>
          </a:xfrm>
          <a:prstGeom prst="rect">
            <a:avLst/>
          </a:prstGeom>
        </p:spPr>
        <p:txBody>
          <a:bodyPr vert="horz" wrap="none" lIns="91440" tIns="45720" rIns="91440" bIns="45720" rtlCol="0" anchor="b">
            <a:noAutofit/>
          </a:bodyPr>
          <a:lstStyle/>
          <a:p>
            <a:pPr algn="r"/>
            <a:endParaRPr lang="en-GB" sz="1600" dirty="0" smtClean="0">
              <a:solidFill>
                <a:srgbClr val="FF0000"/>
              </a:solidFill>
              <a:latin typeface="Montserrat"/>
            </a:endParaRPr>
          </a:p>
          <a:p>
            <a:pPr algn="r"/>
            <a:endParaRPr lang="en-GB" sz="1600" dirty="0">
              <a:solidFill>
                <a:srgbClr val="FF0000"/>
              </a:solidFill>
              <a:latin typeface="Montserrat"/>
            </a:endParaRPr>
          </a:p>
          <a:p>
            <a:pPr algn="r"/>
            <a:r>
              <a:rPr lang="en-GB" sz="1600" dirty="0" smtClean="0">
                <a:solidFill>
                  <a:srgbClr val="FF0000"/>
                </a:solidFill>
                <a:latin typeface="Montserrat"/>
              </a:rPr>
              <a:t>…and the need for good metrology and the measurement</a:t>
            </a:r>
          </a:p>
          <a:p>
            <a:pPr algn="r"/>
            <a:r>
              <a:rPr lang="en-GB" sz="1600" dirty="0">
                <a:solidFill>
                  <a:srgbClr val="FF0000"/>
                </a:solidFill>
                <a:latin typeface="Montserrat"/>
              </a:rPr>
              <a:t>i</a:t>
            </a:r>
            <a:r>
              <a:rPr lang="en-GB" sz="1600" dirty="0" smtClean="0">
                <a:solidFill>
                  <a:srgbClr val="FF0000"/>
                </a:solidFill>
                <a:latin typeface="Montserrat"/>
              </a:rPr>
              <a:t>ndeed lies in the “big data”…but the data banks, the </a:t>
            </a:r>
          </a:p>
          <a:p>
            <a:pPr algn="r"/>
            <a:r>
              <a:rPr lang="en-GB" sz="1600" dirty="0" smtClean="0">
                <a:solidFill>
                  <a:srgbClr val="FF0000"/>
                </a:solidFill>
                <a:latin typeface="Montserrat"/>
              </a:rPr>
              <a:t>computations and the analytics are</a:t>
            </a:r>
          </a:p>
          <a:p>
            <a:pPr algn="r"/>
            <a:r>
              <a:rPr lang="en-GB" sz="1600" dirty="0">
                <a:solidFill>
                  <a:srgbClr val="FF0000"/>
                </a:solidFill>
                <a:latin typeface="Montserrat"/>
              </a:rPr>
              <a:t>o</a:t>
            </a:r>
            <a:r>
              <a:rPr lang="en-GB" sz="1600" dirty="0" smtClean="0">
                <a:solidFill>
                  <a:srgbClr val="FF0000"/>
                </a:solidFill>
                <a:latin typeface="Montserrat"/>
              </a:rPr>
              <a:t>nly as good as the accuracy of the </a:t>
            </a:r>
          </a:p>
          <a:p>
            <a:pPr algn="r"/>
            <a:r>
              <a:rPr lang="en-GB" sz="1600" dirty="0" smtClean="0">
                <a:solidFill>
                  <a:srgbClr val="FF0000"/>
                </a:solidFill>
                <a:latin typeface="Montserrat"/>
              </a:rPr>
              <a:t>measurement and metrology used.</a:t>
            </a:r>
            <a:r>
              <a:rPr lang="en-GB" sz="1600" b="1" dirty="0" smtClean="0">
                <a:solidFill>
                  <a:srgbClr val="FF0000"/>
                </a:solidFill>
                <a:latin typeface="Montserrat"/>
              </a:rPr>
              <a:t> </a:t>
            </a:r>
          </a:p>
          <a:p>
            <a:pPr algn="r"/>
            <a:r>
              <a:rPr lang="en-GB" sz="1600" dirty="0" smtClean="0">
                <a:solidFill>
                  <a:srgbClr val="FF0000"/>
                </a:solidFill>
                <a:latin typeface="Montserrat"/>
              </a:rPr>
              <a:t>Perhaps an obvious point! -  but one </a:t>
            </a:r>
          </a:p>
          <a:p>
            <a:pPr algn="r"/>
            <a:r>
              <a:rPr lang="en-GB" sz="1600" dirty="0" smtClean="0">
                <a:solidFill>
                  <a:srgbClr val="FF0000"/>
                </a:solidFill>
                <a:latin typeface="Montserrat"/>
              </a:rPr>
              <a:t>that needs to be emphasised as we </a:t>
            </a:r>
          </a:p>
          <a:p>
            <a:pPr algn="r"/>
            <a:r>
              <a:rPr lang="en-GB" sz="1600" dirty="0" smtClean="0">
                <a:solidFill>
                  <a:srgbClr val="FF0000"/>
                </a:solidFill>
                <a:latin typeface="Montserrat"/>
              </a:rPr>
              <a:t>press for  greater funding support from </a:t>
            </a:r>
          </a:p>
          <a:p>
            <a:pPr algn="r"/>
            <a:r>
              <a:rPr lang="en-GB" sz="1600" dirty="0" smtClean="0">
                <a:solidFill>
                  <a:srgbClr val="FF0000"/>
                </a:solidFill>
                <a:latin typeface="Montserrat"/>
              </a:rPr>
              <a:t>Horizon Europe. </a:t>
            </a:r>
            <a:r>
              <a:rPr lang="en-GB" sz="1600" dirty="0">
                <a:solidFill>
                  <a:srgbClr val="FF0000"/>
                </a:solidFill>
                <a:latin typeface="Montserrat"/>
              </a:rPr>
              <a:t>W</a:t>
            </a:r>
            <a:r>
              <a:rPr lang="en-GB" sz="1600" dirty="0" smtClean="0">
                <a:solidFill>
                  <a:srgbClr val="FF0000"/>
                </a:solidFill>
                <a:latin typeface="Montserrat"/>
              </a:rPr>
              <a:t>e need more than ever </a:t>
            </a:r>
          </a:p>
          <a:p>
            <a:pPr algn="r"/>
            <a:r>
              <a:rPr lang="en-GB" sz="1600" dirty="0" smtClean="0">
                <a:solidFill>
                  <a:srgbClr val="FF0000"/>
                </a:solidFill>
                <a:latin typeface="Montserrat"/>
              </a:rPr>
              <a:t>to operate across many industry sectors and  </a:t>
            </a:r>
          </a:p>
          <a:p>
            <a:pPr algn="r"/>
            <a:r>
              <a:rPr lang="en-GB" sz="1600" dirty="0" smtClean="0">
                <a:solidFill>
                  <a:srgbClr val="FF0000"/>
                </a:solidFill>
                <a:latin typeface="Montserrat"/>
              </a:rPr>
              <a:t>traditional disciplinary boundaries to succeed! </a:t>
            </a:r>
          </a:p>
          <a:p>
            <a:pPr algn="r"/>
            <a:r>
              <a:rPr lang="en-GB" sz="1600" dirty="0" smtClean="0">
                <a:solidFill>
                  <a:srgbClr val="FF0000"/>
                </a:solidFill>
                <a:latin typeface="Montserrat"/>
              </a:rPr>
              <a:t> </a:t>
            </a:r>
          </a:p>
          <a:p>
            <a:pPr algn="r"/>
            <a:r>
              <a:rPr lang="en-GB" sz="1600" dirty="0" smtClean="0">
                <a:solidFill>
                  <a:srgbClr val="FF0000"/>
                </a:solidFill>
                <a:latin typeface="Montserrat"/>
              </a:rPr>
              <a:t> .</a:t>
            </a:r>
          </a:p>
          <a:p>
            <a:pPr algn="r"/>
            <a:endParaRPr lang="en-GB" sz="1600" dirty="0" smtClean="0">
              <a:solidFill>
                <a:srgbClr val="FF0000"/>
              </a:solidFill>
              <a:latin typeface="Montserrat"/>
            </a:endParaRPr>
          </a:p>
          <a:p>
            <a:pPr algn="r"/>
            <a:endParaRPr lang="en-GB" sz="1600" b="1" u="sng" dirty="0" smtClean="0">
              <a:solidFill>
                <a:srgbClr val="FF0000"/>
              </a:solidFill>
              <a:latin typeface="Montserrat"/>
            </a:endParaRPr>
          </a:p>
          <a:p>
            <a:pPr algn="r"/>
            <a:endParaRPr lang="en-GB" sz="1600" dirty="0" smtClean="0">
              <a:solidFill>
                <a:srgbClr val="FF0000"/>
              </a:solidFill>
              <a:latin typeface="Montserrat"/>
            </a:endParaRPr>
          </a:p>
        </p:txBody>
      </p:sp>
      <p:cxnSp>
        <p:nvCxnSpPr>
          <p:cNvPr id="7" name="Straight Arrow Connector 6"/>
          <p:cNvCxnSpPr/>
          <p:nvPr/>
        </p:nvCxnSpPr>
        <p:spPr>
          <a:xfrm flipH="1" flipV="1">
            <a:off x="2556281" y="2059670"/>
            <a:ext cx="1063712"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21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6269" y="984176"/>
            <a:ext cx="8198406" cy="1325563"/>
          </a:xfrm>
        </p:spPr>
        <p:txBody>
          <a:bodyPr>
            <a:normAutofit fontScale="90000"/>
          </a:bodyPr>
          <a:lstStyle/>
          <a:p>
            <a:pPr algn="ctr"/>
            <a:r>
              <a:rPr lang="en-US" b="0" dirty="0" smtClean="0">
                <a:solidFill>
                  <a:srgbClr val="00B050"/>
                </a:solidFill>
              </a:rPr>
              <a:t>Purposes of this talk </a:t>
            </a:r>
            <a:br>
              <a:rPr lang="en-US" b="0" dirty="0" smtClean="0">
                <a:solidFill>
                  <a:srgbClr val="00B050"/>
                </a:solidFill>
              </a:rPr>
            </a:br>
            <a:r>
              <a:rPr lang="en-US" b="0" dirty="0">
                <a:solidFill>
                  <a:srgbClr val="00B050"/>
                </a:solidFill>
              </a:rPr>
              <a:t/>
            </a:r>
            <a:br>
              <a:rPr lang="en-US" b="0" dirty="0">
                <a:solidFill>
                  <a:srgbClr val="00B050"/>
                </a:solidFill>
              </a:rPr>
            </a:br>
            <a:r>
              <a:rPr lang="en-US" b="0" dirty="0" smtClean="0">
                <a:solidFill>
                  <a:srgbClr val="00B050"/>
                </a:solidFill>
              </a:rPr>
              <a:t/>
            </a:r>
            <a:br>
              <a:rPr lang="en-US" b="0" dirty="0" smtClean="0">
                <a:solidFill>
                  <a:srgbClr val="00B050"/>
                </a:solidFill>
              </a:rPr>
            </a:br>
            <a:endParaRPr lang="fr-FR" b="0" dirty="0">
              <a:solidFill>
                <a:srgbClr val="00B050"/>
              </a:solidFill>
            </a:endParaRPr>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u texte 2"/>
          <p:cNvSpPr>
            <a:spLocks noGrp="1"/>
          </p:cNvSpPr>
          <p:nvPr>
            <p:ph type="body" sz="quarter" idx="14"/>
          </p:nvPr>
        </p:nvSpPr>
        <p:spPr>
          <a:xfrm>
            <a:off x="206062" y="795490"/>
            <a:ext cx="8834907" cy="3380614"/>
          </a:xfrm>
        </p:spPr>
        <p:txBody>
          <a:bodyPr>
            <a:noAutofit/>
          </a:bodyPr>
          <a:lstStyle/>
          <a:p>
            <a:pPr marL="0" indent="0">
              <a:buNone/>
            </a:pPr>
            <a:r>
              <a:rPr lang="en-US" sz="2000" dirty="0" smtClean="0"/>
              <a:t> </a:t>
            </a:r>
          </a:p>
          <a:p>
            <a:pPr>
              <a:buFont typeface="Wingdings" panose="05000000000000000000" pitchFamily="2" charset="2"/>
              <a:buChar char="q"/>
            </a:pPr>
            <a:r>
              <a:rPr lang="en-US" sz="2000" dirty="0" smtClean="0"/>
              <a:t> We have considered why the emphasis on an expanding EU Bioeconomy makes this a uniquely opportune time to be working on glycoscience and </a:t>
            </a:r>
            <a:r>
              <a:rPr lang="en-US" sz="2000" dirty="0" err="1" smtClean="0"/>
              <a:t>glycotechnology</a:t>
            </a:r>
            <a:r>
              <a:rPr lang="en-US" sz="2000" dirty="0" smtClean="0"/>
              <a:t> in Europe.</a:t>
            </a:r>
          </a:p>
          <a:p>
            <a:pPr>
              <a:buFont typeface="Wingdings" panose="05000000000000000000" pitchFamily="2" charset="2"/>
              <a:buChar char="q"/>
            </a:pPr>
            <a:r>
              <a:rPr lang="en-US" sz="2000" dirty="0" smtClean="0"/>
              <a:t> We have outlined </a:t>
            </a:r>
            <a:r>
              <a:rPr lang="en-US" sz="2000" dirty="0"/>
              <a:t>how the EU and in particular Horizon Europe is presently thinking about the </a:t>
            </a:r>
            <a:r>
              <a:rPr lang="en-US" sz="2000" dirty="0" err="1"/>
              <a:t>Bioeconomy</a:t>
            </a:r>
            <a:r>
              <a:rPr lang="en-US" sz="2000" dirty="0"/>
              <a:t> as a solution to many current Global Challenges</a:t>
            </a:r>
            <a:r>
              <a:rPr lang="en-US" sz="2000" dirty="0" smtClean="0"/>
              <a:t>.</a:t>
            </a:r>
          </a:p>
          <a:p>
            <a:pPr>
              <a:buFont typeface="Wingdings" panose="05000000000000000000" pitchFamily="2" charset="2"/>
              <a:buChar char="q"/>
            </a:pPr>
            <a:r>
              <a:rPr lang="en-US" sz="2000" dirty="0" smtClean="0"/>
              <a:t> </a:t>
            </a:r>
            <a:r>
              <a:rPr lang="en-US" sz="2000" dirty="0"/>
              <a:t>W</a:t>
            </a:r>
            <a:r>
              <a:rPr lang="en-US" sz="2000" dirty="0" smtClean="0"/>
              <a:t>e have described some ways that we can use to increase the profile of new glycoscience and </a:t>
            </a:r>
            <a:r>
              <a:rPr lang="en-US" sz="2000" dirty="0" err="1" smtClean="0"/>
              <a:t>glycotechnology</a:t>
            </a:r>
            <a:r>
              <a:rPr lang="en-US" sz="2000" dirty="0" smtClean="0"/>
              <a:t> with the general public and governments within </a:t>
            </a:r>
            <a:r>
              <a:rPr lang="en-US" sz="2000" dirty="0"/>
              <a:t>E</a:t>
            </a:r>
            <a:r>
              <a:rPr lang="en-US" sz="2000" dirty="0" smtClean="0"/>
              <a:t>urope. ….</a:t>
            </a:r>
          </a:p>
          <a:p>
            <a:pPr>
              <a:buFont typeface="Wingdings" panose="05000000000000000000" pitchFamily="2" charset="2"/>
              <a:buChar char="q"/>
            </a:pPr>
            <a:r>
              <a:rPr lang="en-US" sz="2000" dirty="0" smtClean="0"/>
              <a:t> …and specified ways we can raise Research and Innovation funding for glycoscience and </a:t>
            </a:r>
            <a:r>
              <a:rPr lang="en-US" sz="2000" dirty="0" err="1" smtClean="0"/>
              <a:t>glycotechnology</a:t>
            </a:r>
            <a:r>
              <a:rPr lang="en-US" sz="2000" dirty="0" smtClean="0"/>
              <a:t> in the next decade within Europe.</a:t>
            </a:r>
          </a:p>
          <a:p>
            <a:pPr>
              <a:buFont typeface="Wingdings" panose="05000000000000000000" pitchFamily="2" charset="2"/>
              <a:buChar char="q"/>
            </a:pPr>
            <a:r>
              <a:rPr lang="en-US" sz="2000" dirty="0" smtClean="0"/>
              <a:t> Finally, we have  discussed some already identified  ‘R&amp;I’ cross-sector and multidisciplinary challenges we must overcome in glycoscience and </a:t>
            </a:r>
            <a:r>
              <a:rPr lang="en-US" sz="2000" dirty="0" err="1" smtClean="0"/>
              <a:t>glycotechnology</a:t>
            </a:r>
            <a:r>
              <a:rPr lang="en-US" sz="2000" dirty="0" smtClean="0"/>
              <a:t> by working across boundaries.</a:t>
            </a:r>
          </a:p>
          <a:p>
            <a:pPr>
              <a:buFont typeface="Wingdings" panose="05000000000000000000" pitchFamily="2" charset="2"/>
              <a:buChar char="q"/>
            </a:pPr>
            <a:endParaRPr lang="en-US" sz="2000" dirty="0" smtClean="0"/>
          </a:p>
          <a:p>
            <a:pPr marL="0" indent="0">
              <a:buNone/>
            </a:pPr>
            <a:endParaRPr lang="en-US" sz="2000" dirty="0" smtClean="0"/>
          </a:p>
          <a:p>
            <a:pPr marL="0" indent="0">
              <a:buNone/>
            </a:pPr>
            <a:endParaRPr lang="en-US" sz="2000" dirty="0" smtClean="0"/>
          </a:p>
          <a:p>
            <a:pPr marL="0" indent="0">
              <a:buNone/>
            </a:pPr>
            <a:endParaRPr lang="fr-FR" sz="2000" dirty="0" smtClean="0"/>
          </a:p>
          <a:p>
            <a:r>
              <a:rPr lang="fr-FR" sz="2000" dirty="0" smtClean="0"/>
              <a:t> </a:t>
            </a:r>
            <a:endParaRPr lang="fr-FR" sz="2000" dirty="0"/>
          </a:p>
        </p:txBody>
      </p:sp>
      <p:sp>
        <p:nvSpPr>
          <p:cNvPr id="7" name="Date Placeholder 6"/>
          <p:cNvSpPr>
            <a:spLocks noGrp="1"/>
          </p:cNvSpPr>
          <p:nvPr>
            <p:ph type="dt" sz="half" idx="15"/>
          </p:nvPr>
        </p:nvSpPr>
        <p:spPr/>
        <p:txBody>
          <a:bodyPr/>
          <a:lstStyle/>
          <a:p>
            <a:fld id="{33F376A6-EF45-4E24-A839-FBB3A783CFCE}" type="datetime1">
              <a:rPr lang="en-GB" smtClean="0"/>
              <a:t>05/06/2019</a:t>
            </a:fld>
            <a:endParaRPr lang="fr-FR" dirty="0"/>
          </a:p>
        </p:txBody>
      </p:sp>
      <p:sp>
        <p:nvSpPr>
          <p:cNvPr id="8" name="Footer Placeholder 7"/>
          <p:cNvSpPr>
            <a:spLocks noGrp="1"/>
          </p:cNvSpPr>
          <p:nvPr>
            <p:ph type="ftr" sz="quarter" idx="16"/>
          </p:nvPr>
        </p:nvSpPr>
        <p:spPr/>
        <p:txBody>
          <a:bodyPr/>
          <a:lstStyle/>
          <a:p>
            <a:r>
              <a:rPr lang="fr-FR" b="1" dirty="0" smtClean="0">
                <a:solidFill>
                  <a:schemeClr val="tx1"/>
                </a:solidFill>
                <a:latin typeface="Montserrat Semi" charset="0"/>
                <a:ea typeface="Montserrat Semi" charset="0"/>
                <a:cs typeface="Montserrat Semi" charset="0"/>
              </a:rPr>
              <a:t>Bioeconomy and Glycoscience</a:t>
            </a:r>
            <a:endParaRPr lang="fr-FR" dirty="0"/>
          </a:p>
        </p:txBody>
      </p:sp>
    </p:spTree>
    <p:extLst>
      <p:ext uri="{BB962C8B-B14F-4D97-AF65-F5344CB8AC3E}">
        <p14:creationId xmlns:p14="http://schemas.microsoft.com/office/powerpoint/2010/main" val="352781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4547" y="1860335"/>
            <a:ext cx="8822028" cy="1660594"/>
          </a:xfrm>
        </p:spPr>
        <p:txBody>
          <a:bodyPr>
            <a:normAutofit fontScale="90000"/>
          </a:bodyPr>
          <a:lstStyle/>
          <a:p>
            <a:pPr algn="ctr"/>
            <a:r>
              <a:rPr lang="fr-FR" sz="4200" dirty="0" smtClean="0">
                <a:solidFill>
                  <a:srgbClr val="CCFFCC"/>
                </a:solidFill>
                <a:effectLst>
                  <a:outerShdw blurRad="38100" dist="38100" dir="2700000" algn="tl">
                    <a:srgbClr val="000000">
                      <a:alpha val="43137"/>
                    </a:srgbClr>
                  </a:outerShdw>
                </a:effectLst>
              </a:rPr>
              <a:t>The Bioeconomy and Glycoscience</a:t>
            </a:r>
            <a:r>
              <a:rPr lang="fr-FR" sz="4200" dirty="0">
                <a:solidFill>
                  <a:srgbClr val="CCFFCC"/>
                </a:solidFill>
                <a:effectLst>
                  <a:outerShdw blurRad="38100" dist="38100" dir="2700000" algn="tl">
                    <a:srgbClr val="000000">
                      <a:alpha val="43137"/>
                    </a:srgbClr>
                  </a:outerShdw>
                </a:effectLst>
              </a:rPr>
              <a:t/>
            </a:r>
            <a:br>
              <a:rPr lang="fr-FR" sz="4200" dirty="0">
                <a:solidFill>
                  <a:srgbClr val="CCFFCC"/>
                </a:solidFill>
                <a:effectLst>
                  <a:outerShdw blurRad="38100" dist="38100" dir="2700000" algn="tl">
                    <a:srgbClr val="000000">
                      <a:alpha val="43137"/>
                    </a:srgbClr>
                  </a:outerShdw>
                </a:effectLst>
              </a:rPr>
            </a:br>
            <a:endParaRPr lang="fr-FR" sz="4200" dirty="0">
              <a:solidFill>
                <a:srgbClr val="CCFFCC"/>
              </a:solidFill>
              <a:effectLst>
                <a:outerShdw blurRad="38100" dist="38100" dir="2700000" algn="tl">
                  <a:srgbClr val="000000">
                    <a:alpha val="43137"/>
                  </a:srgbClr>
                </a:outerShdw>
              </a:effectLst>
            </a:endParaRPr>
          </a:p>
        </p:txBody>
      </p:sp>
      <p:sp>
        <p:nvSpPr>
          <p:cNvPr id="4" name="Sous-titre 2"/>
          <p:cNvSpPr>
            <a:spLocks noGrp="1"/>
          </p:cNvSpPr>
          <p:nvPr>
            <p:ph type="subTitle" idx="1"/>
          </p:nvPr>
        </p:nvSpPr>
        <p:spPr>
          <a:xfrm>
            <a:off x="612770" y="3520929"/>
            <a:ext cx="7979416" cy="1655762"/>
          </a:xfrm>
        </p:spPr>
        <p:txBody>
          <a:bodyPr>
            <a:noAutofit/>
          </a:bodyPr>
          <a:lstStyle/>
          <a:p>
            <a:pPr algn="ctr"/>
            <a:r>
              <a:rPr lang="fr-FR" sz="2800" b="1" i="1" dirty="0" smtClean="0">
                <a:solidFill>
                  <a:srgbClr val="CCFFCC"/>
                </a:solidFill>
                <a:effectLst>
                  <a:outerShdw blurRad="38100" dist="38100" dir="2700000" algn="tl">
                    <a:srgbClr val="000000">
                      <a:alpha val="43137"/>
                    </a:srgbClr>
                  </a:outerShdw>
                </a:effectLst>
              </a:rPr>
              <a:t>Global Challenges  Science </a:t>
            </a:r>
            <a:r>
              <a:rPr lang="fr-FR" sz="2800" b="1" i="1" dirty="0" err="1" smtClean="0">
                <a:solidFill>
                  <a:srgbClr val="CCFFCC"/>
                </a:solidFill>
                <a:effectLst>
                  <a:outerShdw blurRad="38100" dist="38100" dir="2700000" algn="tl">
                    <a:srgbClr val="000000">
                      <a:alpha val="43137"/>
                    </a:srgbClr>
                  </a:outerShdw>
                </a:effectLst>
              </a:rPr>
              <a:t>Week</a:t>
            </a:r>
            <a:endParaRPr lang="fr-FR" sz="2800" b="1" i="1" dirty="0" smtClean="0">
              <a:solidFill>
                <a:srgbClr val="CCFFCC"/>
              </a:solidFill>
              <a:effectLst>
                <a:outerShdw blurRad="38100" dist="38100" dir="2700000" algn="tl">
                  <a:srgbClr val="000000">
                    <a:alpha val="43137"/>
                  </a:srgbClr>
                </a:outerShdw>
              </a:effectLst>
            </a:endParaRPr>
          </a:p>
          <a:p>
            <a:pPr algn="ctr"/>
            <a:r>
              <a:rPr lang="fr-FR" sz="2400" b="1" i="1" dirty="0" smtClean="0">
                <a:solidFill>
                  <a:srgbClr val="CCFFCC"/>
                </a:solidFill>
                <a:effectLst>
                  <a:outerShdw blurRad="38100" dist="38100" dir="2700000" algn="tl">
                    <a:srgbClr val="000000">
                      <a:alpha val="43137"/>
                    </a:srgbClr>
                  </a:outerShdw>
                </a:effectLst>
              </a:rPr>
              <a:t>Université de Grenoble Alpes</a:t>
            </a:r>
          </a:p>
          <a:p>
            <a:pPr algn="ctr"/>
            <a:endParaRPr lang="fr-FR" sz="2400" b="1" i="1" dirty="0" smtClean="0">
              <a:solidFill>
                <a:srgbClr val="CCFFCC"/>
              </a:solidFill>
              <a:effectLst>
                <a:outerShdw blurRad="38100" dist="38100" dir="2700000" algn="tl">
                  <a:srgbClr val="000000">
                    <a:alpha val="43137"/>
                  </a:srgbClr>
                </a:outerShdw>
              </a:effectLst>
            </a:endParaRPr>
          </a:p>
          <a:p>
            <a:pPr algn="ctr"/>
            <a:r>
              <a:rPr lang="fr-FR" sz="2000" i="1" dirty="0" smtClean="0">
                <a:solidFill>
                  <a:srgbClr val="CCFFCC"/>
                </a:solidFill>
                <a:effectLst>
                  <a:outerShdw blurRad="38100" dist="38100" dir="2700000" algn="tl">
                    <a:srgbClr val="000000">
                      <a:alpha val="43137"/>
                    </a:srgbClr>
                  </a:outerShdw>
                </a:effectLst>
              </a:rPr>
              <a:t>Rodney Townsend</a:t>
            </a:r>
          </a:p>
          <a:p>
            <a:pPr algn="ctr"/>
            <a:r>
              <a:rPr lang="fr-FR" sz="2000" i="1" dirty="0" smtClean="0">
                <a:solidFill>
                  <a:srgbClr val="CCFFCC"/>
                </a:solidFill>
                <a:effectLst>
                  <a:outerShdw blurRad="38100" dist="38100" dir="2700000" algn="tl">
                    <a:srgbClr val="000000">
                      <a:alpha val="43137"/>
                    </a:srgbClr>
                  </a:outerShdw>
                </a:effectLst>
              </a:rPr>
              <a:t>6th June 2019</a:t>
            </a:r>
            <a:endParaRPr lang="fr-FR" sz="2000" i="1" dirty="0">
              <a:solidFill>
                <a:srgbClr val="CCFFCC"/>
              </a:solidFill>
              <a:effectLst>
                <a:outerShdw blurRad="38100" dist="38100" dir="2700000" algn="tl">
                  <a:srgbClr val="000000">
                    <a:alpha val="43137"/>
                  </a:srgbClr>
                </a:outerShdw>
              </a:effectLst>
            </a:endParaRPr>
          </a:p>
        </p:txBody>
      </p:sp>
      <p:sp>
        <p:nvSpPr>
          <p:cNvPr id="3" name="Rectangle 2"/>
          <p:cNvSpPr/>
          <p:nvPr/>
        </p:nvSpPr>
        <p:spPr>
          <a:xfrm>
            <a:off x="500058" y="3139984"/>
            <a:ext cx="225425" cy="72260"/>
          </a:xfrm>
          <a:prstGeom prst="rect">
            <a:avLst/>
          </a:prstGeom>
          <a:solidFill>
            <a:srgbClr val="117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arallelogram 4"/>
          <p:cNvSpPr/>
          <p:nvPr/>
        </p:nvSpPr>
        <p:spPr>
          <a:xfrm rot="936184">
            <a:off x="704652" y="3121463"/>
            <a:ext cx="73982" cy="104645"/>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085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10791" y="190372"/>
            <a:ext cx="8198406" cy="1325563"/>
          </a:xfrm>
        </p:spPr>
        <p:txBody>
          <a:bodyPr>
            <a:noAutofit/>
          </a:bodyPr>
          <a:lstStyle/>
          <a:p>
            <a:r>
              <a:rPr lang="en-US" sz="2800" b="0" dirty="0" smtClean="0">
                <a:solidFill>
                  <a:srgbClr val="00B050"/>
                </a:solidFill>
              </a:rPr>
              <a:t> </a:t>
            </a:r>
            <a:br>
              <a:rPr lang="en-US" sz="2800" b="0" dirty="0" smtClean="0">
                <a:solidFill>
                  <a:srgbClr val="00B050"/>
                </a:solidFill>
              </a:rPr>
            </a:br>
            <a:r>
              <a:rPr lang="en-US" sz="2800" b="0" dirty="0">
                <a:solidFill>
                  <a:srgbClr val="00B050"/>
                </a:solidFill>
              </a:rPr>
              <a:t/>
            </a:r>
            <a:br>
              <a:rPr lang="en-US" sz="2800" b="0" dirty="0">
                <a:solidFill>
                  <a:srgbClr val="00B050"/>
                </a:solidFill>
              </a:rPr>
            </a:br>
            <a:r>
              <a:rPr lang="en-US" sz="2800" b="0" dirty="0" smtClean="0">
                <a:solidFill>
                  <a:srgbClr val="00B050"/>
                </a:solidFill>
              </a:rPr>
              <a:t>An Important Declaration of Principle </a:t>
            </a:r>
            <a:br>
              <a:rPr lang="en-US" sz="2800" b="0" dirty="0" smtClean="0">
                <a:solidFill>
                  <a:srgbClr val="00B050"/>
                </a:solidFill>
              </a:rPr>
            </a:br>
            <a:r>
              <a:rPr lang="en-US" sz="2800" b="0" dirty="0" smtClean="0">
                <a:solidFill>
                  <a:srgbClr val="00B050"/>
                </a:solidFill>
              </a:rPr>
              <a:t>by the EU on the Bioeconomy in 2012….</a:t>
            </a:r>
            <a:br>
              <a:rPr lang="en-US" sz="2800" b="0" dirty="0" smtClean="0">
                <a:solidFill>
                  <a:srgbClr val="00B050"/>
                </a:solidFill>
              </a:rPr>
            </a:br>
            <a:endParaRPr lang="fr-FR" sz="2800" b="0" dirty="0">
              <a:solidFill>
                <a:srgbClr val="00B050"/>
              </a:solidFill>
            </a:endParaRPr>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p:cNvSpPr>
            <a:spLocks noGrp="1"/>
          </p:cNvSpPr>
          <p:nvPr>
            <p:ph type="dt" sz="half" idx="15"/>
          </p:nvPr>
        </p:nvSpPr>
        <p:spPr/>
        <p:txBody>
          <a:bodyPr/>
          <a:lstStyle/>
          <a:p>
            <a:fld id="{33F376A6-EF45-4E24-A839-FBB3A783CFCE}" type="datetime1">
              <a:rPr lang="en-GB" smtClean="0"/>
              <a:t>05/06/2019</a:t>
            </a:fld>
            <a:endParaRPr lang="fr-FR" dirty="0"/>
          </a:p>
        </p:txBody>
      </p:sp>
      <p:sp>
        <p:nvSpPr>
          <p:cNvPr id="8" name="Footer Placeholder 7"/>
          <p:cNvSpPr>
            <a:spLocks noGrp="1"/>
          </p:cNvSpPr>
          <p:nvPr>
            <p:ph type="ftr" sz="quarter" idx="16"/>
          </p:nvPr>
        </p:nvSpPr>
        <p:spPr/>
        <p:txBody>
          <a:bodyPr/>
          <a:lstStyle/>
          <a:p>
            <a:r>
              <a:rPr lang="fr-FR" b="1" dirty="0" smtClean="0">
                <a:solidFill>
                  <a:schemeClr val="tx1"/>
                </a:solidFill>
                <a:latin typeface="Montserrat Semi" charset="0"/>
                <a:ea typeface="Montserrat Semi" charset="0"/>
                <a:cs typeface="Montserrat Semi" charset="0"/>
              </a:rPr>
              <a:t>Bioeconomy and Glycoscience</a:t>
            </a:r>
            <a:endParaRPr lang="fr-FR" dirty="0"/>
          </a:p>
        </p:txBody>
      </p:sp>
      <p:pic>
        <p:nvPicPr>
          <p:cNvPr id="9" name="Picture 1"/>
          <p:cNvPicPr>
            <a:picLocks noChangeAspect="1"/>
          </p:cNvPicPr>
          <p:nvPr/>
        </p:nvPicPr>
        <p:blipFill rotWithShape="1">
          <a:blip r:embed="rId2">
            <a:extLst>
              <a:ext uri="{28A0092B-C50C-407E-A947-70E740481C1C}">
                <a14:useLocalDpi xmlns:a14="http://schemas.microsoft.com/office/drawing/2010/main" val="0"/>
              </a:ext>
            </a:extLst>
          </a:blip>
          <a:srcRect t="6387" b="22607"/>
          <a:stretch/>
        </p:blipFill>
        <p:spPr bwMode="auto">
          <a:xfrm>
            <a:off x="923925" y="1368000"/>
            <a:ext cx="7474507"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a:off x="1101341" y="508692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920343" y="5086925"/>
            <a:ext cx="2191657" cy="48463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065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034" name="Group 37"/>
          <p:cNvGrpSpPr>
            <a:grpSpLocks/>
          </p:cNvGrpSpPr>
          <p:nvPr/>
        </p:nvGrpSpPr>
        <p:grpSpPr bwMode="auto">
          <a:xfrm>
            <a:off x="225466" y="1571477"/>
            <a:ext cx="8747125" cy="4776334"/>
            <a:chOff x="463138" y="1520042"/>
            <a:chExt cx="8283390" cy="4504819"/>
          </a:xfrm>
        </p:grpSpPr>
        <p:sp>
          <p:nvSpPr>
            <p:cNvPr id="172037" name="Line 4"/>
            <p:cNvSpPr>
              <a:spLocks noChangeShapeType="1"/>
            </p:cNvSpPr>
            <p:nvPr/>
          </p:nvSpPr>
          <p:spPr bwMode="auto">
            <a:xfrm>
              <a:off x="928266" y="2288576"/>
              <a:ext cx="0" cy="3207520"/>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n-GB"/>
            </a:p>
          </p:txBody>
        </p:sp>
        <p:sp>
          <p:nvSpPr>
            <p:cNvPr id="172038" name="Text Box 6"/>
            <p:cNvSpPr txBox="1">
              <a:spLocks noChangeArrowheads="1"/>
            </p:cNvSpPr>
            <p:nvPr/>
          </p:nvSpPr>
          <p:spPr bwMode="auto">
            <a:xfrm rot="16200000" flipH="1">
              <a:off x="-131564" y="3643874"/>
              <a:ext cx="1494196" cy="30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lnSpc>
                  <a:spcPct val="80000"/>
                </a:lnSpc>
                <a:spcBef>
                  <a:spcPct val="20000"/>
                </a:spcBef>
                <a:buClr>
                  <a:srgbClr val="003F7B"/>
                </a:buClr>
                <a:buFont typeface="Wingdings" pitchFamily="2" charset="2"/>
                <a:buChar char="§"/>
                <a:defRPr sz="3200">
                  <a:solidFill>
                    <a:schemeClr val="tx1"/>
                  </a:solidFill>
                  <a:latin typeface="Arial" pitchFamily="34" charset="0"/>
                  <a:ea typeface="MS PGothic" pitchFamily="34" charset="-128"/>
                </a:defRPr>
              </a:lvl1pPr>
              <a:lvl2pPr marL="742950" indent="-285750">
                <a:lnSpc>
                  <a:spcPct val="80000"/>
                </a:lnSpc>
                <a:spcBef>
                  <a:spcPct val="20000"/>
                </a:spcBef>
                <a:buClr>
                  <a:srgbClr val="003F7B"/>
                </a:buClr>
                <a:buFont typeface="Wingdings" pitchFamily="2" charset="2"/>
                <a:buChar char="§"/>
                <a:defRPr sz="2800">
                  <a:solidFill>
                    <a:schemeClr val="tx1"/>
                  </a:solidFill>
                  <a:latin typeface="Arial" pitchFamily="34" charset="0"/>
                  <a:ea typeface="MS PGothic" pitchFamily="34" charset="-128"/>
                </a:defRPr>
              </a:lvl2pPr>
              <a:lvl3pPr marL="1143000" indent="-228600">
                <a:lnSpc>
                  <a:spcPct val="80000"/>
                </a:lnSpc>
                <a:spcBef>
                  <a:spcPct val="20000"/>
                </a:spcBef>
                <a:buClr>
                  <a:srgbClr val="003F7B"/>
                </a:buClr>
                <a:buFont typeface="Wingdings" pitchFamily="2" charset="2"/>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9pPr>
            </a:lstStyle>
            <a:p>
              <a:pPr eaLnBrk="1" hangingPunct="1">
                <a:lnSpc>
                  <a:spcPct val="100000"/>
                </a:lnSpc>
                <a:spcBef>
                  <a:spcPct val="0"/>
                </a:spcBef>
                <a:buClrTx/>
                <a:buFontTx/>
                <a:buNone/>
              </a:pPr>
              <a:r>
                <a:rPr lang="en-US" altLang="en-US" sz="1400">
                  <a:solidFill>
                    <a:srgbClr val="000000"/>
                  </a:solidFill>
                </a:rPr>
                <a:t>Industry maturity</a:t>
              </a:r>
            </a:p>
          </p:txBody>
        </p:sp>
        <p:sp>
          <p:nvSpPr>
            <p:cNvPr id="172039" name="Text Box 11"/>
            <p:cNvSpPr txBox="1">
              <a:spLocks noChangeArrowheads="1"/>
            </p:cNvSpPr>
            <p:nvPr/>
          </p:nvSpPr>
          <p:spPr bwMode="auto">
            <a:xfrm>
              <a:off x="8168691" y="5719988"/>
              <a:ext cx="577837" cy="30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lnSpc>
                  <a:spcPct val="80000"/>
                </a:lnSpc>
                <a:spcBef>
                  <a:spcPct val="20000"/>
                </a:spcBef>
                <a:buClr>
                  <a:srgbClr val="003F7B"/>
                </a:buClr>
                <a:buFont typeface="Wingdings" pitchFamily="2" charset="2"/>
                <a:buChar char="§"/>
                <a:defRPr sz="3200">
                  <a:solidFill>
                    <a:schemeClr val="tx1"/>
                  </a:solidFill>
                  <a:latin typeface="Arial" pitchFamily="34" charset="0"/>
                  <a:ea typeface="MS PGothic" pitchFamily="34" charset="-128"/>
                </a:defRPr>
              </a:lvl1pPr>
              <a:lvl2pPr marL="742950" indent="-285750">
                <a:lnSpc>
                  <a:spcPct val="80000"/>
                </a:lnSpc>
                <a:spcBef>
                  <a:spcPct val="20000"/>
                </a:spcBef>
                <a:buClr>
                  <a:srgbClr val="003F7B"/>
                </a:buClr>
                <a:buFont typeface="Wingdings" pitchFamily="2" charset="2"/>
                <a:buChar char="§"/>
                <a:defRPr sz="2800">
                  <a:solidFill>
                    <a:schemeClr val="tx1"/>
                  </a:solidFill>
                  <a:latin typeface="Arial" pitchFamily="34" charset="0"/>
                  <a:ea typeface="MS PGothic" pitchFamily="34" charset="-128"/>
                </a:defRPr>
              </a:lvl2pPr>
              <a:lvl3pPr marL="1143000" indent="-228600">
                <a:lnSpc>
                  <a:spcPct val="80000"/>
                </a:lnSpc>
                <a:spcBef>
                  <a:spcPct val="20000"/>
                </a:spcBef>
                <a:buClr>
                  <a:srgbClr val="003F7B"/>
                </a:buClr>
                <a:buFont typeface="Wingdings" pitchFamily="2" charset="2"/>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9pPr>
            </a:lstStyle>
            <a:p>
              <a:pPr eaLnBrk="1" hangingPunct="1">
                <a:lnSpc>
                  <a:spcPct val="100000"/>
                </a:lnSpc>
                <a:spcBef>
                  <a:spcPct val="0"/>
                </a:spcBef>
                <a:buClrTx/>
                <a:buFontTx/>
                <a:buNone/>
              </a:pPr>
              <a:r>
                <a:rPr lang="en-US" altLang="en-US" sz="1400">
                  <a:solidFill>
                    <a:srgbClr val="000000"/>
                  </a:solidFill>
                </a:rPr>
                <a:t>Time</a:t>
              </a:r>
            </a:p>
          </p:txBody>
        </p:sp>
        <p:sp>
          <p:nvSpPr>
            <p:cNvPr id="172040" name="Arc 15"/>
            <p:cNvSpPr>
              <a:spLocks/>
            </p:cNvSpPr>
            <p:nvPr/>
          </p:nvSpPr>
          <p:spPr bwMode="auto">
            <a:xfrm flipH="1">
              <a:off x="3542819" y="1670891"/>
              <a:ext cx="4441726" cy="2291312"/>
            </a:xfrm>
            <a:custGeom>
              <a:avLst/>
              <a:gdLst>
                <a:gd name="T0" fmla="*/ 0 w 21600"/>
                <a:gd name="T1" fmla="*/ 0 h 21600"/>
                <a:gd name="T2" fmla="*/ 179127489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chemeClr val="tx2"/>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72041" name="Arc 16"/>
            <p:cNvSpPr>
              <a:spLocks/>
            </p:cNvSpPr>
            <p:nvPr/>
          </p:nvSpPr>
          <p:spPr bwMode="auto">
            <a:xfrm rot="10800000" flipH="1">
              <a:off x="1080662" y="3900276"/>
              <a:ext cx="2462157" cy="148625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chemeClr val="tx2"/>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GB"/>
            </a:p>
          </p:txBody>
        </p:sp>
        <p:sp>
          <p:nvSpPr>
            <p:cNvPr id="172042" name="Line 5"/>
            <p:cNvSpPr>
              <a:spLocks noChangeShapeType="1"/>
            </p:cNvSpPr>
            <p:nvPr/>
          </p:nvSpPr>
          <p:spPr bwMode="auto">
            <a:xfrm>
              <a:off x="939377" y="5489745"/>
              <a:ext cx="7453147"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172043" name="Arc 20"/>
            <p:cNvSpPr>
              <a:spLocks/>
            </p:cNvSpPr>
            <p:nvPr/>
          </p:nvSpPr>
          <p:spPr bwMode="auto">
            <a:xfrm rot="10800000" flipH="1">
              <a:off x="4618086" y="4881165"/>
              <a:ext cx="3565689" cy="556776"/>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32" name="Rectangle 14"/>
            <p:cNvSpPr>
              <a:spLocks noChangeArrowheads="1"/>
            </p:cNvSpPr>
            <p:nvPr/>
          </p:nvSpPr>
          <p:spPr bwMode="auto">
            <a:xfrm>
              <a:off x="4298868" y="3028421"/>
              <a:ext cx="2567511" cy="1686083"/>
            </a:xfrm>
            <a:prstGeom prst="rect">
              <a:avLst/>
            </a:prstGeom>
            <a:solidFill>
              <a:schemeClr val="accent1"/>
            </a:solidFill>
            <a:ln>
              <a:headEnd/>
              <a:tailEnd/>
            </a:ln>
            <a:effectLst>
              <a:outerShdw blurRad="50800" dist="38100" dir="10800000" algn="r"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wrap="none" lIns="91432" tIns="45716" rIns="91432" bIns="45716" anchor="ctr"/>
            <a:lstStyle/>
            <a:p>
              <a:pPr algn="ctr" defTabSz="720725" eaLnBrk="1" hangingPunct="1">
                <a:lnSpc>
                  <a:spcPct val="90000"/>
                </a:lnSpc>
                <a:defRPr/>
              </a:pPr>
              <a:endParaRPr lang="en-GB" sz="1600" dirty="0">
                <a:solidFill>
                  <a:srgbClr val="FFFFFF"/>
                </a:solidFill>
                <a:latin typeface="TrueFrutiger"/>
              </a:endParaRPr>
            </a:p>
          </p:txBody>
        </p:sp>
        <p:sp>
          <p:nvSpPr>
            <p:cNvPr id="35" name="AutoShape 23"/>
            <p:cNvSpPr>
              <a:spLocks noChangeArrowheads="1"/>
            </p:cNvSpPr>
            <p:nvPr/>
          </p:nvSpPr>
          <p:spPr bwMode="auto">
            <a:xfrm>
              <a:off x="7048367" y="1824591"/>
              <a:ext cx="1039867" cy="3280609"/>
            </a:xfrm>
            <a:prstGeom prst="upDownArrow">
              <a:avLst>
                <a:gd name="adj1" fmla="val 44064"/>
                <a:gd name="adj2" fmla="val 76978"/>
              </a:avLst>
            </a:prstGeom>
            <a:noFill/>
            <a:ln>
              <a:solidFill>
                <a:schemeClr val="tx1"/>
              </a:solidFill>
              <a:headEnd/>
              <a:tailEnd/>
            </a:ln>
          </p:spPr>
          <p:style>
            <a:lnRef idx="0">
              <a:schemeClr val="accent6"/>
            </a:lnRef>
            <a:fillRef idx="3">
              <a:schemeClr val="accent6"/>
            </a:fillRef>
            <a:effectRef idx="3">
              <a:schemeClr val="accent6"/>
            </a:effectRef>
            <a:fontRef idx="minor">
              <a:schemeClr val="lt1"/>
            </a:fontRef>
          </p:style>
          <p:txBody>
            <a:bodyPr vert="vert270" wrap="none" anchor="ctr" anchorCtr="1"/>
            <a:lstStyle/>
            <a:p>
              <a:pPr eaLnBrk="1" fontAlgn="auto" hangingPunct="1">
                <a:spcBef>
                  <a:spcPts val="0"/>
                </a:spcBef>
                <a:spcAft>
                  <a:spcPts val="0"/>
                </a:spcAft>
                <a:defRPr/>
              </a:pPr>
              <a:r>
                <a:rPr lang="en-US" dirty="0">
                  <a:solidFill>
                    <a:srgbClr val="000000"/>
                  </a:solidFill>
                </a:rPr>
                <a:t>Maturity gap</a:t>
              </a:r>
            </a:p>
          </p:txBody>
        </p:sp>
        <p:sp>
          <p:nvSpPr>
            <p:cNvPr id="172048" name="Text Box 24"/>
            <p:cNvSpPr txBox="1">
              <a:spLocks noChangeArrowheads="1"/>
            </p:cNvSpPr>
            <p:nvPr/>
          </p:nvSpPr>
          <p:spPr bwMode="auto">
            <a:xfrm>
              <a:off x="4346076" y="3092044"/>
              <a:ext cx="2430409" cy="163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marL="182563" indent="-182563">
                <a:lnSpc>
                  <a:spcPct val="80000"/>
                </a:lnSpc>
                <a:spcBef>
                  <a:spcPct val="20000"/>
                </a:spcBef>
                <a:buClr>
                  <a:srgbClr val="003F7B"/>
                </a:buClr>
                <a:buFont typeface="Wingdings" pitchFamily="2" charset="2"/>
                <a:buChar char="§"/>
                <a:defRPr sz="3200">
                  <a:solidFill>
                    <a:schemeClr val="tx1"/>
                  </a:solidFill>
                  <a:latin typeface="Arial" pitchFamily="34" charset="0"/>
                  <a:ea typeface="MS PGothic" pitchFamily="34" charset="-128"/>
                </a:defRPr>
              </a:lvl1pPr>
              <a:lvl2pPr marL="742950" indent="-285750">
                <a:lnSpc>
                  <a:spcPct val="80000"/>
                </a:lnSpc>
                <a:spcBef>
                  <a:spcPct val="20000"/>
                </a:spcBef>
                <a:buClr>
                  <a:srgbClr val="003F7B"/>
                </a:buClr>
                <a:buFont typeface="Wingdings" pitchFamily="2" charset="2"/>
                <a:buChar char="§"/>
                <a:defRPr sz="2800">
                  <a:solidFill>
                    <a:schemeClr val="tx1"/>
                  </a:solidFill>
                  <a:latin typeface="Arial" pitchFamily="34" charset="0"/>
                  <a:ea typeface="MS PGothic" pitchFamily="34" charset="-128"/>
                </a:defRPr>
              </a:lvl2pPr>
              <a:lvl3pPr marL="1143000" indent="-228600">
                <a:lnSpc>
                  <a:spcPct val="80000"/>
                </a:lnSpc>
                <a:spcBef>
                  <a:spcPct val="20000"/>
                </a:spcBef>
                <a:buClr>
                  <a:srgbClr val="003F7B"/>
                </a:buClr>
                <a:buFont typeface="Wingdings" pitchFamily="2" charset="2"/>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9pPr>
            </a:lstStyle>
            <a:p>
              <a:pPr eaLnBrk="1" hangingPunct="1">
                <a:lnSpc>
                  <a:spcPct val="100000"/>
                </a:lnSpc>
                <a:spcBef>
                  <a:spcPct val="0"/>
                </a:spcBef>
                <a:buClrTx/>
                <a:buFontTx/>
                <a:buNone/>
              </a:pPr>
              <a:r>
                <a:rPr lang="en-US" altLang="en-US" sz="1200" u="sng" dirty="0">
                  <a:solidFill>
                    <a:srgbClr val="000000"/>
                  </a:solidFill>
                  <a:latin typeface="Univers 45 Light"/>
                  <a:cs typeface="Arial" pitchFamily="34" charset="0"/>
                </a:rPr>
                <a:t>Characteristics for  </a:t>
              </a:r>
              <a:r>
                <a:rPr lang="en-US" altLang="en-US" sz="1200" u="sng" dirty="0" err="1">
                  <a:solidFill>
                    <a:srgbClr val="000000"/>
                  </a:solidFill>
                  <a:latin typeface="Univers 45 Light"/>
                  <a:cs typeface="Arial" pitchFamily="34" charset="0"/>
                </a:rPr>
                <a:t>biorefineries</a:t>
              </a:r>
              <a:endParaRPr lang="en-US" altLang="en-US" sz="1200" u="sng" dirty="0">
                <a:solidFill>
                  <a:srgbClr val="000000"/>
                </a:solidFill>
                <a:latin typeface="Univers 45 Light"/>
                <a:cs typeface="Arial" pitchFamily="34" charset="0"/>
              </a:endParaRPr>
            </a:p>
            <a:p>
              <a:pPr eaLnBrk="1" hangingPunct="1">
                <a:lnSpc>
                  <a:spcPct val="100000"/>
                </a:lnSpc>
                <a:spcBef>
                  <a:spcPct val="0"/>
                </a:spcBef>
                <a:buClrTx/>
                <a:buFontTx/>
                <a:buNone/>
              </a:pPr>
              <a:endParaRPr lang="en-US" altLang="en-US" sz="1200" u="sng" dirty="0">
                <a:solidFill>
                  <a:srgbClr val="000000"/>
                </a:solidFill>
                <a:latin typeface="Univers 45 Light"/>
                <a:cs typeface="Arial" pitchFamily="34" charset="0"/>
              </a:endParaRPr>
            </a:p>
            <a:p>
              <a:pPr eaLnBrk="1" hangingPunct="1">
                <a:lnSpc>
                  <a:spcPct val="100000"/>
                </a:lnSpc>
                <a:spcBef>
                  <a:spcPct val="0"/>
                </a:spcBef>
                <a:buClrTx/>
              </a:pPr>
              <a:r>
                <a:rPr lang="en-GB" altLang="en-US" sz="1100" dirty="0">
                  <a:solidFill>
                    <a:srgbClr val="000000"/>
                  </a:solidFill>
                  <a:latin typeface="Univers 45 Light"/>
                  <a:cs typeface="Arial" pitchFamily="34" charset="0"/>
                </a:rPr>
                <a:t>New technology / no track record</a:t>
              </a:r>
            </a:p>
            <a:p>
              <a:pPr eaLnBrk="1" hangingPunct="1">
                <a:lnSpc>
                  <a:spcPct val="100000"/>
                </a:lnSpc>
                <a:spcBef>
                  <a:spcPct val="0"/>
                </a:spcBef>
                <a:buClrTx/>
              </a:pPr>
              <a:r>
                <a:rPr lang="en-GB" altLang="en-US" sz="1100" dirty="0">
                  <a:solidFill>
                    <a:srgbClr val="000000"/>
                  </a:solidFill>
                  <a:latin typeface="Univers 45 Light"/>
                  <a:cs typeface="Arial" pitchFamily="34" charset="0"/>
                </a:rPr>
                <a:t>Compete on price and performance - not sustainability</a:t>
              </a:r>
            </a:p>
            <a:p>
              <a:pPr eaLnBrk="1" hangingPunct="1">
                <a:lnSpc>
                  <a:spcPct val="100000"/>
                </a:lnSpc>
                <a:spcBef>
                  <a:spcPct val="0"/>
                </a:spcBef>
                <a:buClrTx/>
              </a:pPr>
              <a:r>
                <a:rPr lang="en-GB" altLang="en-US" sz="1100" dirty="0">
                  <a:solidFill>
                    <a:srgbClr val="000000"/>
                  </a:solidFill>
                  <a:latin typeface="Univers 45 Light"/>
                  <a:cs typeface="Arial" pitchFamily="34" charset="0"/>
                </a:rPr>
                <a:t>New  technology with new plant</a:t>
              </a:r>
            </a:p>
            <a:p>
              <a:pPr eaLnBrk="1" hangingPunct="1">
                <a:lnSpc>
                  <a:spcPct val="100000"/>
                </a:lnSpc>
                <a:spcBef>
                  <a:spcPct val="0"/>
                </a:spcBef>
                <a:buClrTx/>
              </a:pPr>
              <a:r>
                <a:rPr lang="en-GB" altLang="en-US" sz="1100" dirty="0">
                  <a:solidFill>
                    <a:srgbClr val="000000"/>
                  </a:solidFill>
                  <a:latin typeface="Univers 45 Light"/>
                  <a:cs typeface="Arial" pitchFamily="34" charset="0"/>
                </a:rPr>
                <a:t>Sound supply chain strategies utilising existing infrastructure</a:t>
              </a:r>
            </a:p>
            <a:p>
              <a:pPr eaLnBrk="1" hangingPunct="1">
                <a:lnSpc>
                  <a:spcPct val="100000"/>
                </a:lnSpc>
                <a:spcBef>
                  <a:spcPct val="0"/>
                </a:spcBef>
                <a:buClrTx/>
              </a:pPr>
              <a:endParaRPr lang="en-US" altLang="en-US" sz="1100" dirty="0">
                <a:solidFill>
                  <a:srgbClr val="000000"/>
                </a:solidFill>
                <a:latin typeface="Univers 45 Light"/>
                <a:cs typeface="Arial" pitchFamily="34" charset="0"/>
              </a:endParaRPr>
            </a:p>
          </p:txBody>
        </p:sp>
        <p:sp>
          <p:nvSpPr>
            <p:cNvPr id="172049" name="Text Box 21"/>
            <p:cNvSpPr txBox="1">
              <a:spLocks noChangeArrowheads="1"/>
            </p:cNvSpPr>
            <p:nvPr/>
          </p:nvSpPr>
          <p:spPr bwMode="auto">
            <a:xfrm>
              <a:off x="4509586" y="5111829"/>
              <a:ext cx="2870136" cy="30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lnSpc>
                  <a:spcPct val="80000"/>
                </a:lnSpc>
                <a:spcBef>
                  <a:spcPct val="20000"/>
                </a:spcBef>
                <a:buClr>
                  <a:srgbClr val="003F7B"/>
                </a:buClr>
                <a:buFont typeface="Wingdings" pitchFamily="2" charset="2"/>
                <a:buChar char="§"/>
                <a:defRPr sz="3200">
                  <a:solidFill>
                    <a:schemeClr val="tx1"/>
                  </a:solidFill>
                  <a:latin typeface="Arial" pitchFamily="34" charset="0"/>
                  <a:ea typeface="MS PGothic" pitchFamily="34" charset="-128"/>
                </a:defRPr>
              </a:lvl1pPr>
              <a:lvl2pPr marL="742950" indent="-285750">
                <a:lnSpc>
                  <a:spcPct val="80000"/>
                </a:lnSpc>
                <a:spcBef>
                  <a:spcPct val="20000"/>
                </a:spcBef>
                <a:buClr>
                  <a:srgbClr val="003F7B"/>
                </a:buClr>
                <a:buFont typeface="Wingdings" pitchFamily="2" charset="2"/>
                <a:buChar char="§"/>
                <a:defRPr sz="2800">
                  <a:solidFill>
                    <a:schemeClr val="tx1"/>
                  </a:solidFill>
                  <a:latin typeface="Arial" pitchFamily="34" charset="0"/>
                  <a:ea typeface="MS PGothic" pitchFamily="34" charset="-128"/>
                </a:defRPr>
              </a:lvl2pPr>
              <a:lvl3pPr marL="1143000" indent="-228600">
                <a:lnSpc>
                  <a:spcPct val="80000"/>
                </a:lnSpc>
                <a:spcBef>
                  <a:spcPct val="20000"/>
                </a:spcBef>
                <a:buClr>
                  <a:srgbClr val="003F7B"/>
                </a:buClr>
                <a:buFont typeface="Wingdings" pitchFamily="2" charset="2"/>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9pPr>
            </a:lstStyle>
            <a:p>
              <a:pPr eaLnBrk="1" hangingPunct="1">
                <a:lnSpc>
                  <a:spcPct val="100000"/>
                </a:lnSpc>
                <a:spcBef>
                  <a:spcPct val="0"/>
                </a:spcBef>
                <a:buClrTx/>
                <a:buFontTx/>
                <a:buNone/>
              </a:pPr>
              <a:r>
                <a:rPr lang="en-GB" altLang="en-US" sz="1400">
                  <a:solidFill>
                    <a:srgbClr val="000000"/>
                  </a:solidFill>
                </a:rPr>
                <a:t>Biorefinery industry</a:t>
              </a:r>
            </a:p>
          </p:txBody>
        </p:sp>
        <p:sp>
          <p:nvSpPr>
            <p:cNvPr id="22" name="Text Box 14"/>
            <p:cNvSpPr txBox="1">
              <a:spLocks noChangeArrowheads="1"/>
            </p:cNvSpPr>
            <p:nvPr/>
          </p:nvSpPr>
          <p:spPr bwMode="auto">
            <a:xfrm>
              <a:off x="1112679" y="2128372"/>
              <a:ext cx="2366791" cy="1665071"/>
            </a:xfrm>
            <a:prstGeom prst="rect">
              <a:avLst/>
            </a:prstGeom>
            <a:solidFill>
              <a:srgbClr val="0070C0"/>
            </a:solidFill>
            <a:ln w="6350">
              <a:noFill/>
              <a:miter lim="800000"/>
              <a:headEnd/>
              <a:tailEnd/>
            </a:ln>
            <a:effectLst>
              <a:outerShdw blurRad="50800" dist="38100" dir="16200000" rotWithShape="0">
                <a:prstClr val="black">
                  <a:alpha val="40000"/>
                </a:prstClr>
              </a:outerShdw>
            </a:effectLst>
            <a:scene3d>
              <a:camera prst="orthographicFront"/>
              <a:lightRig rig="threePt" dir="t"/>
            </a:scene3d>
            <a:sp3d>
              <a:bevelT/>
            </a:sp3d>
          </p:spPr>
          <p:txBody>
            <a:bodyPr>
              <a:spAutoFit/>
            </a:bodyPr>
            <a:lstStyle/>
            <a:p>
              <a:pPr marL="182563" indent="-182563" eaLnBrk="1" hangingPunct="1">
                <a:defRPr/>
              </a:pPr>
              <a:r>
                <a:rPr lang="en-US" sz="1200" u="sng" dirty="0">
                  <a:solidFill>
                    <a:srgbClr val="FFFFFF"/>
                  </a:solidFill>
                  <a:latin typeface="Arial"/>
                  <a:ea typeface="MS PGothic"/>
                </a:rPr>
                <a:t>Characteristics for</a:t>
              </a:r>
            </a:p>
            <a:p>
              <a:pPr marL="182563" indent="-182563" eaLnBrk="1" hangingPunct="1">
                <a:defRPr/>
              </a:pPr>
              <a:r>
                <a:rPr lang="en-US" sz="1200" u="sng" dirty="0">
                  <a:solidFill>
                    <a:srgbClr val="FFFFFF"/>
                  </a:solidFill>
                  <a:latin typeface="Arial"/>
                  <a:ea typeface="MS PGothic"/>
                </a:rPr>
                <a:t>fossil based fuels / chemistry</a:t>
              </a:r>
            </a:p>
            <a:p>
              <a:pPr marL="182563" indent="-182563" eaLnBrk="1" hangingPunct="1">
                <a:spcBef>
                  <a:spcPct val="20000"/>
                </a:spcBef>
                <a:buFont typeface="Wingdings" pitchFamily="2" charset="2"/>
                <a:buChar char="§"/>
                <a:defRPr/>
              </a:pPr>
              <a:r>
                <a:rPr lang="en-US" sz="1100" dirty="0">
                  <a:solidFill>
                    <a:srgbClr val="FFFFFF"/>
                  </a:solidFill>
                  <a:latin typeface="Arial"/>
                  <a:ea typeface="MS PGothic"/>
                </a:rPr>
                <a:t>Economics of scale due to large installations / high throughput</a:t>
              </a:r>
            </a:p>
            <a:p>
              <a:pPr marL="182563" indent="-182563" eaLnBrk="1" hangingPunct="1">
                <a:spcBef>
                  <a:spcPct val="20000"/>
                </a:spcBef>
                <a:buFont typeface="Wingdings" pitchFamily="2" charset="2"/>
                <a:buChar char="§"/>
                <a:defRPr/>
              </a:pPr>
              <a:r>
                <a:rPr lang="en-US" sz="1100" dirty="0">
                  <a:solidFill>
                    <a:srgbClr val="FFFFFF"/>
                  </a:solidFill>
                  <a:latin typeface="Arial"/>
                  <a:ea typeface="MS PGothic"/>
                </a:rPr>
                <a:t>Highly optimized processes</a:t>
              </a:r>
            </a:p>
            <a:p>
              <a:pPr marL="182563" indent="-182563" eaLnBrk="1" hangingPunct="1">
                <a:spcBef>
                  <a:spcPct val="20000"/>
                </a:spcBef>
                <a:buFont typeface="Wingdings" pitchFamily="2" charset="2"/>
                <a:buChar char="§"/>
                <a:defRPr/>
              </a:pPr>
              <a:r>
                <a:rPr lang="en-US" sz="1100" dirty="0">
                  <a:solidFill>
                    <a:srgbClr val="FFFFFF"/>
                  </a:solidFill>
                  <a:latin typeface="Arial"/>
                  <a:ea typeface="MS PGothic"/>
                </a:rPr>
                <a:t>Well established supply chains</a:t>
              </a:r>
            </a:p>
            <a:p>
              <a:pPr marL="182563" indent="-182563" eaLnBrk="1" hangingPunct="1">
                <a:spcBef>
                  <a:spcPct val="20000"/>
                </a:spcBef>
                <a:buFont typeface="Wingdings" pitchFamily="2" charset="2"/>
                <a:buChar char="§"/>
                <a:defRPr/>
              </a:pPr>
              <a:r>
                <a:rPr lang="en-US" sz="1100" dirty="0">
                  <a:solidFill>
                    <a:srgbClr val="FFFFFF"/>
                  </a:solidFill>
                  <a:latin typeface="Arial"/>
                  <a:ea typeface="MS PGothic"/>
                </a:rPr>
                <a:t>High production reliability</a:t>
              </a:r>
            </a:p>
            <a:p>
              <a:pPr marL="182563" indent="-182563" eaLnBrk="1" hangingPunct="1">
                <a:spcBef>
                  <a:spcPct val="20000"/>
                </a:spcBef>
                <a:defRPr/>
              </a:pPr>
              <a:endParaRPr lang="en-US" sz="1200" dirty="0">
                <a:solidFill>
                  <a:srgbClr val="FFFFFF"/>
                </a:solidFill>
                <a:latin typeface="Arial"/>
                <a:ea typeface="MS PGothic"/>
              </a:endParaRPr>
            </a:p>
          </p:txBody>
        </p:sp>
        <p:sp>
          <p:nvSpPr>
            <p:cNvPr id="172053" name="Text Box 15"/>
            <p:cNvSpPr txBox="1">
              <a:spLocks noChangeArrowheads="1"/>
            </p:cNvSpPr>
            <p:nvPr/>
          </p:nvSpPr>
          <p:spPr bwMode="auto">
            <a:xfrm>
              <a:off x="1236234" y="5705696"/>
              <a:ext cx="1262034" cy="30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lnSpc>
                  <a:spcPct val="80000"/>
                </a:lnSpc>
                <a:spcBef>
                  <a:spcPct val="20000"/>
                </a:spcBef>
                <a:buClr>
                  <a:srgbClr val="003F7B"/>
                </a:buClr>
                <a:buFont typeface="Wingdings" pitchFamily="2" charset="2"/>
                <a:buChar char="§"/>
                <a:defRPr sz="3200">
                  <a:solidFill>
                    <a:schemeClr val="tx1"/>
                  </a:solidFill>
                  <a:latin typeface="Arial" pitchFamily="34" charset="0"/>
                  <a:ea typeface="MS PGothic" pitchFamily="34" charset="-128"/>
                </a:defRPr>
              </a:lvl1pPr>
              <a:lvl2pPr marL="742950" indent="-285750">
                <a:lnSpc>
                  <a:spcPct val="80000"/>
                </a:lnSpc>
                <a:spcBef>
                  <a:spcPct val="20000"/>
                </a:spcBef>
                <a:buClr>
                  <a:srgbClr val="003F7B"/>
                </a:buClr>
                <a:buFont typeface="Wingdings" pitchFamily="2" charset="2"/>
                <a:buChar char="§"/>
                <a:defRPr sz="2800">
                  <a:solidFill>
                    <a:schemeClr val="tx1"/>
                  </a:solidFill>
                  <a:latin typeface="Arial" pitchFamily="34" charset="0"/>
                  <a:ea typeface="MS PGothic" pitchFamily="34" charset="-128"/>
                </a:defRPr>
              </a:lvl2pPr>
              <a:lvl3pPr marL="1143000" indent="-228600">
                <a:lnSpc>
                  <a:spcPct val="80000"/>
                </a:lnSpc>
                <a:spcBef>
                  <a:spcPct val="20000"/>
                </a:spcBef>
                <a:buClr>
                  <a:srgbClr val="003F7B"/>
                </a:buClr>
                <a:buFont typeface="Wingdings" pitchFamily="2" charset="2"/>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9pPr>
            </a:lstStyle>
            <a:p>
              <a:pPr eaLnBrk="1" hangingPunct="1">
                <a:lnSpc>
                  <a:spcPct val="100000"/>
                </a:lnSpc>
                <a:spcBef>
                  <a:spcPct val="0"/>
                </a:spcBef>
                <a:buClrTx/>
                <a:buFontTx/>
                <a:buNone/>
              </a:pPr>
              <a:r>
                <a:rPr lang="en-US" altLang="en-US" sz="1400">
                  <a:solidFill>
                    <a:srgbClr val="000000"/>
                  </a:solidFill>
                </a:rPr>
                <a:t>Foundation</a:t>
              </a:r>
            </a:p>
          </p:txBody>
        </p:sp>
        <p:sp>
          <p:nvSpPr>
            <p:cNvPr id="172054" name="Text Box 16"/>
            <p:cNvSpPr txBox="1">
              <a:spLocks noChangeArrowheads="1"/>
            </p:cNvSpPr>
            <p:nvPr/>
          </p:nvSpPr>
          <p:spPr bwMode="auto">
            <a:xfrm>
              <a:off x="2585579" y="5715224"/>
              <a:ext cx="1449355" cy="30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lnSpc>
                  <a:spcPct val="80000"/>
                </a:lnSpc>
                <a:spcBef>
                  <a:spcPct val="20000"/>
                </a:spcBef>
                <a:buClr>
                  <a:srgbClr val="003F7B"/>
                </a:buClr>
                <a:buFont typeface="Wingdings" pitchFamily="2" charset="2"/>
                <a:buChar char="§"/>
                <a:defRPr sz="3200">
                  <a:solidFill>
                    <a:schemeClr val="tx1"/>
                  </a:solidFill>
                  <a:latin typeface="Arial" pitchFamily="34" charset="0"/>
                  <a:ea typeface="MS PGothic" pitchFamily="34" charset="-128"/>
                </a:defRPr>
              </a:lvl1pPr>
              <a:lvl2pPr marL="742950" indent="-285750">
                <a:lnSpc>
                  <a:spcPct val="80000"/>
                </a:lnSpc>
                <a:spcBef>
                  <a:spcPct val="20000"/>
                </a:spcBef>
                <a:buClr>
                  <a:srgbClr val="003F7B"/>
                </a:buClr>
                <a:buFont typeface="Wingdings" pitchFamily="2" charset="2"/>
                <a:buChar char="§"/>
                <a:defRPr sz="2800">
                  <a:solidFill>
                    <a:schemeClr val="tx1"/>
                  </a:solidFill>
                  <a:latin typeface="Arial" pitchFamily="34" charset="0"/>
                  <a:ea typeface="MS PGothic" pitchFamily="34" charset="-128"/>
                </a:defRPr>
              </a:lvl2pPr>
              <a:lvl3pPr marL="1143000" indent="-228600">
                <a:lnSpc>
                  <a:spcPct val="80000"/>
                </a:lnSpc>
                <a:spcBef>
                  <a:spcPct val="20000"/>
                </a:spcBef>
                <a:buClr>
                  <a:srgbClr val="003F7B"/>
                </a:buClr>
                <a:buFont typeface="Wingdings" pitchFamily="2" charset="2"/>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9pPr>
            </a:lstStyle>
            <a:p>
              <a:pPr eaLnBrk="1" hangingPunct="1">
                <a:lnSpc>
                  <a:spcPct val="100000"/>
                </a:lnSpc>
                <a:spcBef>
                  <a:spcPct val="0"/>
                </a:spcBef>
                <a:buClrTx/>
                <a:buFontTx/>
                <a:buNone/>
              </a:pPr>
              <a:r>
                <a:rPr lang="en-US" altLang="en-US" sz="1400">
                  <a:solidFill>
                    <a:srgbClr val="000000"/>
                  </a:solidFill>
                </a:rPr>
                <a:t>Development</a:t>
              </a:r>
            </a:p>
          </p:txBody>
        </p:sp>
        <p:sp>
          <p:nvSpPr>
            <p:cNvPr id="172055" name="Text Box 17"/>
            <p:cNvSpPr txBox="1">
              <a:spLocks noChangeArrowheads="1"/>
            </p:cNvSpPr>
            <p:nvPr/>
          </p:nvSpPr>
          <p:spPr bwMode="auto">
            <a:xfrm>
              <a:off x="4150819" y="5715224"/>
              <a:ext cx="1168374" cy="30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lnSpc>
                  <a:spcPct val="80000"/>
                </a:lnSpc>
                <a:spcBef>
                  <a:spcPct val="20000"/>
                </a:spcBef>
                <a:buClr>
                  <a:srgbClr val="003F7B"/>
                </a:buClr>
                <a:buFont typeface="Wingdings" pitchFamily="2" charset="2"/>
                <a:buChar char="§"/>
                <a:defRPr sz="3200">
                  <a:solidFill>
                    <a:schemeClr val="tx1"/>
                  </a:solidFill>
                  <a:latin typeface="Arial" pitchFamily="34" charset="0"/>
                  <a:ea typeface="MS PGothic" pitchFamily="34" charset="-128"/>
                </a:defRPr>
              </a:lvl1pPr>
              <a:lvl2pPr marL="742950" indent="-285750">
                <a:lnSpc>
                  <a:spcPct val="80000"/>
                </a:lnSpc>
                <a:spcBef>
                  <a:spcPct val="20000"/>
                </a:spcBef>
                <a:buClr>
                  <a:srgbClr val="003F7B"/>
                </a:buClr>
                <a:buFont typeface="Wingdings" pitchFamily="2" charset="2"/>
                <a:buChar char="§"/>
                <a:defRPr sz="2800">
                  <a:solidFill>
                    <a:schemeClr val="tx1"/>
                  </a:solidFill>
                  <a:latin typeface="Arial" pitchFamily="34" charset="0"/>
                  <a:ea typeface="MS PGothic" pitchFamily="34" charset="-128"/>
                </a:defRPr>
              </a:lvl2pPr>
              <a:lvl3pPr marL="1143000" indent="-228600">
                <a:lnSpc>
                  <a:spcPct val="80000"/>
                </a:lnSpc>
                <a:spcBef>
                  <a:spcPct val="20000"/>
                </a:spcBef>
                <a:buClr>
                  <a:srgbClr val="003F7B"/>
                </a:buClr>
                <a:buFont typeface="Wingdings" pitchFamily="2" charset="2"/>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9pPr>
            </a:lstStyle>
            <a:p>
              <a:pPr eaLnBrk="1" hangingPunct="1">
                <a:lnSpc>
                  <a:spcPct val="100000"/>
                </a:lnSpc>
                <a:spcBef>
                  <a:spcPct val="0"/>
                </a:spcBef>
                <a:buClrTx/>
                <a:buFontTx/>
                <a:buNone/>
              </a:pPr>
              <a:r>
                <a:rPr lang="en-US" altLang="en-US" sz="1400">
                  <a:solidFill>
                    <a:srgbClr val="000000"/>
                  </a:solidFill>
                </a:rPr>
                <a:t>Expansion</a:t>
              </a:r>
            </a:p>
          </p:txBody>
        </p:sp>
        <p:sp>
          <p:nvSpPr>
            <p:cNvPr id="172056" name="Text Box 18"/>
            <p:cNvSpPr txBox="1">
              <a:spLocks noChangeArrowheads="1"/>
            </p:cNvSpPr>
            <p:nvPr/>
          </p:nvSpPr>
          <p:spPr bwMode="auto">
            <a:xfrm>
              <a:off x="5400153" y="5715224"/>
              <a:ext cx="1568415" cy="30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lnSpc>
                  <a:spcPct val="80000"/>
                </a:lnSpc>
                <a:spcBef>
                  <a:spcPct val="20000"/>
                </a:spcBef>
                <a:buClr>
                  <a:srgbClr val="003F7B"/>
                </a:buClr>
                <a:buFont typeface="Wingdings" pitchFamily="2" charset="2"/>
                <a:buChar char="§"/>
                <a:defRPr sz="3200">
                  <a:solidFill>
                    <a:schemeClr val="tx1"/>
                  </a:solidFill>
                  <a:latin typeface="Arial" pitchFamily="34" charset="0"/>
                  <a:ea typeface="MS PGothic" pitchFamily="34" charset="-128"/>
                </a:defRPr>
              </a:lvl1pPr>
              <a:lvl2pPr marL="742950" indent="-285750">
                <a:lnSpc>
                  <a:spcPct val="80000"/>
                </a:lnSpc>
                <a:spcBef>
                  <a:spcPct val="20000"/>
                </a:spcBef>
                <a:buClr>
                  <a:srgbClr val="003F7B"/>
                </a:buClr>
                <a:buFont typeface="Wingdings" pitchFamily="2" charset="2"/>
                <a:buChar char="§"/>
                <a:defRPr sz="2800">
                  <a:solidFill>
                    <a:schemeClr val="tx1"/>
                  </a:solidFill>
                  <a:latin typeface="Arial" pitchFamily="34" charset="0"/>
                  <a:ea typeface="MS PGothic" pitchFamily="34" charset="-128"/>
                </a:defRPr>
              </a:lvl2pPr>
              <a:lvl3pPr marL="1143000" indent="-228600">
                <a:lnSpc>
                  <a:spcPct val="80000"/>
                </a:lnSpc>
                <a:spcBef>
                  <a:spcPct val="20000"/>
                </a:spcBef>
                <a:buClr>
                  <a:srgbClr val="003F7B"/>
                </a:buClr>
                <a:buFont typeface="Wingdings" pitchFamily="2" charset="2"/>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9pPr>
            </a:lstStyle>
            <a:p>
              <a:pPr eaLnBrk="1" hangingPunct="1">
                <a:lnSpc>
                  <a:spcPct val="100000"/>
                </a:lnSpc>
                <a:spcBef>
                  <a:spcPct val="0"/>
                </a:spcBef>
                <a:buClrTx/>
                <a:buFontTx/>
                <a:buNone/>
              </a:pPr>
              <a:r>
                <a:rPr lang="en-US" altLang="en-US" sz="1400">
                  <a:solidFill>
                    <a:srgbClr val="000000"/>
                  </a:solidFill>
                </a:rPr>
                <a:t>Diversification</a:t>
              </a:r>
            </a:p>
          </p:txBody>
        </p:sp>
        <p:sp>
          <p:nvSpPr>
            <p:cNvPr id="172057" name="Text Box 19"/>
            <p:cNvSpPr txBox="1">
              <a:spLocks noChangeArrowheads="1"/>
            </p:cNvSpPr>
            <p:nvPr/>
          </p:nvSpPr>
          <p:spPr bwMode="auto">
            <a:xfrm>
              <a:off x="7079690" y="5712048"/>
              <a:ext cx="1352520" cy="30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lnSpc>
                  <a:spcPct val="80000"/>
                </a:lnSpc>
                <a:spcBef>
                  <a:spcPct val="20000"/>
                </a:spcBef>
                <a:buClr>
                  <a:srgbClr val="003F7B"/>
                </a:buClr>
                <a:buFont typeface="Wingdings" pitchFamily="2" charset="2"/>
                <a:buChar char="§"/>
                <a:defRPr sz="3200">
                  <a:solidFill>
                    <a:schemeClr val="tx1"/>
                  </a:solidFill>
                  <a:latin typeface="Arial" pitchFamily="34" charset="0"/>
                  <a:ea typeface="MS PGothic" pitchFamily="34" charset="-128"/>
                </a:defRPr>
              </a:lvl1pPr>
              <a:lvl2pPr marL="742950" indent="-285750">
                <a:lnSpc>
                  <a:spcPct val="80000"/>
                </a:lnSpc>
                <a:spcBef>
                  <a:spcPct val="20000"/>
                </a:spcBef>
                <a:buClr>
                  <a:srgbClr val="003F7B"/>
                </a:buClr>
                <a:buFont typeface="Wingdings" pitchFamily="2" charset="2"/>
                <a:buChar char="§"/>
                <a:defRPr sz="2800">
                  <a:solidFill>
                    <a:schemeClr val="tx1"/>
                  </a:solidFill>
                  <a:latin typeface="Arial" pitchFamily="34" charset="0"/>
                  <a:ea typeface="MS PGothic" pitchFamily="34" charset="-128"/>
                </a:defRPr>
              </a:lvl2pPr>
              <a:lvl3pPr marL="1143000" indent="-228600">
                <a:lnSpc>
                  <a:spcPct val="80000"/>
                </a:lnSpc>
                <a:spcBef>
                  <a:spcPct val="20000"/>
                </a:spcBef>
                <a:buClr>
                  <a:srgbClr val="003F7B"/>
                </a:buClr>
                <a:buFont typeface="Wingdings" pitchFamily="2" charset="2"/>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9pPr>
            </a:lstStyle>
            <a:p>
              <a:pPr eaLnBrk="1" hangingPunct="1">
                <a:lnSpc>
                  <a:spcPct val="100000"/>
                </a:lnSpc>
                <a:spcBef>
                  <a:spcPct val="0"/>
                </a:spcBef>
                <a:buClrTx/>
                <a:buFontTx/>
                <a:buNone/>
              </a:pPr>
              <a:r>
                <a:rPr lang="en-US" altLang="en-US" sz="1400">
                  <a:solidFill>
                    <a:srgbClr val="000000"/>
                  </a:solidFill>
                </a:rPr>
                <a:t>Maturity </a:t>
              </a:r>
            </a:p>
          </p:txBody>
        </p:sp>
        <p:sp>
          <p:nvSpPr>
            <p:cNvPr id="45" name="AutoShape 20"/>
            <p:cNvSpPr>
              <a:spLocks noChangeArrowheads="1"/>
            </p:cNvSpPr>
            <p:nvPr/>
          </p:nvSpPr>
          <p:spPr bwMode="auto">
            <a:xfrm>
              <a:off x="2377614" y="5790348"/>
              <a:ext cx="237550" cy="143929"/>
            </a:xfrm>
            <a:prstGeom prst="rightArrow">
              <a:avLst>
                <a:gd name="adj1" fmla="val 50000"/>
                <a:gd name="adj2" fmla="val 37363"/>
              </a:avLst>
            </a:prstGeom>
            <a:solidFill>
              <a:schemeClr val="tx1"/>
            </a:solidFill>
            <a:ln w="6350">
              <a:noFill/>
              <a:miter lim="800000"/>
              <a:headEnd/>
              <a:tailEnd/>
            </a:ln>
            <a:effectLst/>
            <a:scene3d>
              <a:camera prst="orthographicFront"/>
              <a:lightRig rig="threePt" dir="t"/>
            </a:scene3d>
            <a:sp3d>
              <a:bevelT/>
            </a:sp3d>
          </p:spPr>
          <p:txBody>
            <a:bodyPr wrap="none" anchor="ctr"/>
            <a:lstStyle/>
            <a:p>
              <a:pPr eaLnBrk="1" fontAlgn="auto" hangingPunct="1">
                <a:spcBef>
                  <a:spcPts val="0"/>
                </a:spcBef>
                <a:spcAft>
                  <a:spcPts val="0"/>
                </a:spcAft>
                <a:defRPr/>
              </a:pPr>
              <a:endParaRPr lang="en-US" sz="1400" dirty="0">
                <a:solidFill>
                  <a:srgbClr val="FFFFFF"/>
                </a:solidFill>
                <a:latin typeface="Arial"/>
                <a:ea typeface="MS PGothic"/>
              </a:endParaRPr>
            </a:p>
          </p:txBody>
        </p:sp>
        <p:sp>
          <p:nvSpPr>
            <p:cNvPr id="46" name="AutoShape 20"/>
            <p:cNvSpPr>
              <a:spLocks noChangeArrowheads="1"/>
            </p:cNvSpPr>
            <p:nvPr/>
          </p:nvSpPr>
          <p:spPr bwMode="auto">
            <a:xfrm>
              <a:off x="3923946" y="5775925"/>
              <a:ext cx="237551" cy="143930"/>
            </a:xfrm>
            <a:prstGeom prst="rightArrow">
              <a:avLst>
                <a:gd name="adj1" fmla="val 50000"/>
                <a:gd name="adj2" fmla="val 37363"/>
              </a:avLst>
            </a:prstGeom>
            <a:solidFill>
              <a:schemeClr val="tx1"/>
            </a:solidFill>
            <a:ln w="6350">
              <a:noFill/>
              <a:miter lim="800000"/>
              <a:headEnd/>
              <a:tailEnd/>
            </a:ln>
            <a:effectLst/>
            <a:scene3d>
              <a:camera prst="orthographicFront"/>
              <a:lightRig rig="threePt" dir="t"/>
            </a:scene3d>
            <a:sp3d>
              <a:bevelT/>
            </a:sp3d>
          </p:spPr>
          <p:txBody>
            <a:bodyPr wrap="none" anchor="ctr"/>
            <a:lstStyle/>
            <a:p>
              <a:pPr eaLnBrk="1" fontAlgn="auto" hangingPunct="1">
                <a:spcBef>
                  <a:spcPts val="0"/>
                </a:spcBef>
                <a:spcAft>
                  <a:spcPts val="0"/>
                </a:spcAft>
                <a:defRPr/>
              </a:pPr>
              <a:endParaRPr lang="en-US" sz="1400" dirty="0">
                <a:solidFill>
                  <a:srgbClr val="FFFFFF"/>
                </a:solidFill>
                <a:latin typeface="Arial"/>
                <a:ea typeface="MS PGothic"/>
              </a:endParaRPr>
            </a:p>
          </p:txBody>
        </p:sp>
        <p:sp>
          <p:nvSpPr>
            <p:cNvPr id="47" name="AutoShape 20"/>
            <p:cNvSpPr>
              <a:spLocks noChangeArrowheads="1"/>
            </p:cNvSpPr>
            <p:nvPr/>
          </p:nvSpPr>
          <p:spPr bwMode="auto">
            <a:xfrm>
              <a:off x="5165330" y="5775925"/>
              <a:ext cx="237550" cy="143930"/>
            </a:xfrm>
            <a:prstGeom prst="rightArrow">
              <a:avLst>
                <a:gd name="adj1" fmla="val 50000"/>
                <a:gd name="adj2" fmla="val 37363"/>
              </a:avLst>
            </a:prstGeom>
            <a:solidFill>
              <a:schemeClr val="tx1"/>
            </a:solidFill>
            <a:ln w="6350">
              <a:noFill/>
              <a:miter lim="800000"/>
              <a:headEnd/>
              <a:tailEnd/>
            </a:ln>
            <a:effectLst/>
            <a:scene3d>
              <a:camera prst="orthographicFront"/>
              <a:lightRig rig="threePt" dir="t"/>
            </a:scene3d>
            <a:sp3d>
              <a:bevelT/>
            </a:sp3d>
          </p:spPr>
          <p:txBody>
            <a:bodyPr wrap="none" anchor="ctr"/>
            <a:lstStyle/>
            <a:p>
              <a:pPr eaLnBrk="1" fontAlgn="auto" hangingPunct="1">
                <a:spcBef>
                  <a:spcPts val="0"/>
                </a:spcBef>
                <a:spcAft>
                  <a:spcPts val="0"/>
                </a:spcAft>
                <a:defRPr/>
              </a:pPr>
              <a:endParaRPr lang="en-US" sz="1400" dirty="0">
                <a:solidFill>
                  <a:srgbClr val="FFFFFF"/>
                </a:solidFill>
                <a:latin typeface="Arial"/>
                <a:ea typeface="MS PGothic"/>
              </a:endParaRPr>
            </a:p>
          </p:txBody>
        </p:sp>
        <p:sp>
          <p:nvSpPr>
            <p:cNvPr id="48" name="AutoShape 20"/>
            <p:cNvSpPr>
              <a:spLocks noChangeArrowheads="1"/>
            </p:cNvSpPr>
            <p:nvPr/>
          </p:nvSpPr>
          <p:spPr bwMode="auto">
            <a:xfrm>
              <a:off x="6842149" y="5775149"/>
              <a:ext cx="237549" cy="143930"/>
            </a:xfrm>
            <a:prstGeom prst="rightArrow">
              <a:avLst>
                <a:gd name="adj1" fmla="val 50000"/>
                <a:gd name="adj2" fmla="val 37363"/>
              </a:avLst>
            </a:prstGeom>
            <a:solidFill>
              <a:schemeClr val="tx1"/>
            </a:solidFill>
            <a:ln w="6350">
              <a:noFill/>
              <a:miter lim="800000"/>
              <a:headEnd/>
              <a:tailEnd/>
            </a:ln>
            <a:effectLst/>
            <a:scene3d>
              <a:camera prst="orthographicFront"/>
              <a:lightRig rig="threePt" dir="t"/>
            </a:scene3d>
            <a:sp3d>
              <a:bevelT/>
            </a:sp3d>
          </p:spPr>
          <p:txBody>
            <a:bodyPr wrap="none" anchor="ctr"/>
            <a:lstStyle/>
            <a:p>
              <a:pPr eaLnBrk="1" fontAlgn="auto" hangingPunct="1">
                <a:spcBef>
                  <a:spcPts val="0"/>
                </a:spcBef>
                <a:spcAft>
                  <a:spcPts val="0"/>
                </a:spcAft>
                <a:defRPr/>
              </a:pPr>
              <a:endParaRPr lang="en-US" sz="1400" dirty="0">
                <a:solidFill>
                  <a:srgbClr val="FFFFFF"/>
                </a:solidFill>
                <a:latin typeface="Arial"/>
                <a:ea typeface="MS PGothic"/>
              </a:endParaRPr>
            </a:p>
          </p:txBody>
        </p:sp>
        <p:sp>
          <p:nvSpPr>
            <p:cNvPr id="172070" name="Text Box 21"/>
            <p:cNvSpPr txBox="1">
              <a:spLocks noChangeArrowheads="1"/>
            </p:cNvSpPr>
            <p:nvPr/>
          </p:nvSpPr>
          <p:spPr bwMode="auto">
            <a:xfrm>
              <a:off x="3842851" y="1520042"/>
              <a:ext cx="2870136" cy="30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lnSpc>
                  <a:spcPct val="80000"/>
                </a:lnSpc>
                <a:spcBef>
                  <a:spcPct val="20000"/>
                </a:spcBef>
                <a:buClr>
                  <a:srgbClr val="003F7B"/>
                </a:buClr>
                <a:buFont typeface="Wingdings" pitchFamily="2" charset="2"/>
                <a:buChar char="§"/>
                <a:defRPr sz="3200">
                  <a:solidFill>
                    <a:schemeClr val="tx1"/>
                  </a:solidFill>
                  <a:latin typeface="Arial" pitchFamily="34" charset="0"/>
                  <a:ea typeface="MS PGothic" pitchFamily="34" charset="-128"/>
                </a:defRPr>
              </a:lvl1pPr>
              <a:lvl2pPr marL="742950" indent="-285750">
                <a:lnSpc>
                  <a:spcPct val="80000"/>
                </a:lnSpc>
                <a:spcBef>
                  <a:spcPct val="20000"/>
                </a:spcBef>
                <a:buClr>
                  <a:srgbClr val="003F7B"/>
                </a:buClr>
                <a:buFont typeface="Wingdings" pitchFamily="2" charset="2"/>
                <a:buChar char="§"/>
                <a:defRPr sz="2800">
                  <a:solidFill>
                    <a:schemeClr val="tx1"/>
                  </a:solidFill>
                  <a:latin typeface="Arial" pitchFamily="34" charset="0"/>
                  <a:ea typeface="MS PGothic" pitchFamily="34" charset="-128"/>
                </a:defRPr>
              </a:lvl2pPr>
              <a:lvl3pPr marL="1143000" indent="-228600">
                <a:lnSpc>
                  <a:spcPct val="80000"/>
                </a:lnSpc>
                <a:spcBef>
                  <a:spcPct val="20000"/>
                </a:spcBef>
                <a:buClr>
                  <a:srgbClr val="003F7B"/>
                </a:buClr>
                <a:buFont typeface="Wingdings" pitchFamily="2" charset="2"/>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9pPr>
            </a:lstStyle>
            <a:p>
              <a:pPr eaLnBrk="1" hangingPunct="1">
                <a:lnSpc>
                  <a:spcPct val="100000"/>
                </a:lnSpc>
                <a:spcBef>
                  <a:spcPct val="0"/>
                </a:spcBef>
                <a:buClrTx/>
                <a:buFontTx/>
                <a:buNone/>
              </a:pPr>
              <a:r>
                <a:rPr lang="en-GB" altLang="en-US" sz="1400" dirty="0">
                  <a:solidFill>
                    <a:srgbClr val="000000"/>
                  </a:solidFill>
                </a:rPr>
                <a:t>Fossil based chemical industry</a:t>
              </a:r>
            </a:p>
          </p:txBody>
        </p:sp>
      </p:grpSp>
      <p:sp>
        <p:nvSpPr>
          <p:cNvPr id="172035" name="Text Box 38"/>
          <p:cNvSpPr txBox="1">
            <a:spLocks noChangeArrowheads="1"/>
          </p:cNvSpPr>
          <p:nvPr/>
        </p:nvSpPr>
        <p:spPr bwMode="auto">
          <a:xfrm>
            <a:off x="808038" y="279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80000"/>
              </a:lnSpc>
              <a:spcBef>
                <a:spcPct val="20000"/>
              </a:spcBef>
              <a:buClr>
                <a:srgbClr val="003F7B"/>
              </a:buClr>
              <a:buFont typeface="Wingdings" pitchFamily="2" charset="2"/>
              <a:buChar char="§"/>
              <a:defRPr sz="3200">
                <a:solidFill>
                  <a:schemeClr val="tx1"/>
                </a:solidFill>
                <a:latin typeface="Arial" pitchFamily="34" charset="0"/>
                <a:ea typeface="MS PGothic" pitchFamily="34" charset="-128"/>
              </a:defRPr>
            </a:lvl1pPr>
            <a:lvl2pPr marL="742950" indent="-285750">
              <a:lnSpc>
                <a:spcPct val="80000"/>
              </a:lnSpc>
              <a:spcBef>
                <a:spcPct val="20000"/>
              </a:spcBef>
              <a:buClr>
                <a:srgbClr val="003F7B"/>
              </a:buClr>
              <a:buFont typeface="Wingdings" pitchFamily="2" charset="2"/>
              <a:buChar char="§"/>
              <a:defRPr sz="2800">
                <a:solidFill>
                  <a:schemeClr val="tx1"/>
                </a:solidFill>
                <a:latin typeface="Arial" pitchFamily="34" charset="0"/>
                <a:ea typeface="MS PGothic" pitchFamily="34" charset="-128"/>
              </a:defRPr>
            </a:lvl2pPr>
            <a:lvl3pPr marL="1143000" indent="-228600">
              <a:lnSpc>
                <a:spcPct val="80000"/>
              </a:lnSpc>
              <a:spcBef>
                <a:spcPct val="20000"/>
              </a:spcBef>
              <a:buClr>
                <a:srgbClr val="003F7B"/>
              </a:buClr>
              <a:buFont typeface="Wingdings" pitchFamily="2" charset="2"/>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03F7B"/>
              </a:buClr>
              <a:buFont typeface="Wingdings" pitchFamily="2" charset="2"/>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03F7B"/>
              </a:buClr>
              <a:buFont typeface="Wingdings" pitchFamily="2" charset="2"/>
              <a:buChar char="§"/>
              <a:defRPr sz="2000">
                <a:solidFill>
                  <a:schemeClr val="tx1"/>
                </a:solidFill>
                <a:latin typeface="Arial" pitchFamily="34" charset="0"/>
                <a:ea typeface="MS PGothic" pitchFamily="34" charset="-128"/>
              </a:defRPr>
            </a:lvl9pPr>
          </a:lstStyle>
          <a:p>
            <a:pPr>
              <a:lnSpc>
                <a:spcPct val="100000"/>
              </a:lnSpc>
              <a:spcBef>
                <a:spcPct val="0"/>
              </a:spcBef>
              <a:buClrTx/>
              <a:buFontTx/>
              <a:buNone/>
            </a:pPr>
            <a:endParaRPr lang="en-US" altLang="en-US" sz="2400">
              <a:solidFill>
                <a:srgbClr val="000000"/>
              </a:solidFill>
            </a:endParaRPr>
          </a:p>
        </p:txBody>
      </p:sp>
      <p:sp>
        <p:nvSpPr>
          <p:cNvPr id="26" name="Titre 1"/>
          <p:cNvSpPr txBox="1">
            <a:spLocks/>
          </p:cNvSpPr>
          <p:nvPr/>
        </p:nvSpPr>
        <p:spPr>
          <a:xfrm>
            <a:off x="2043923" y="-588963"/>
            <a:ext cx="8198406" cy="1325563"/>
          </a:xfrm>
          <a:prstGeom prst="rect">
            <a:avLst/>
          </a:prstGeom>
        </p:spPr>
        <p:txBody>
          <a:bodyPr>
            <a:noAutofit/>
          </a:bodyPr>
          <a:lstStyle>
            <a:lvl1pPr algn="l" defTabSz="914390" rtl="0" eaLnBrk="1" latinLnBrk="0" hangingPunct="1">
              <a:lnSpc>
                <a:spcPct val="90000"/>
              </a:lnSpc>
              <a:spcBef>
                <a:spcPct val="0"/>
              </a:spcBef>
              <a:buNone/>
              <a:defRPr sz="3600" b="1" i="0" kern="1200">
                <a:solidFill>
                  <a:schemeClr val="tx1"/>
                </a:solidFill>
                <a:latin typeface="Montserrat Semi" charset="0"/>
                <a:ea typeface="Montserrat Semi" charset="0"/>
                <a:cs typeface="Montserrat Semi" charset="0"/>
              </a:defRPr>
            </a:lvl1pPr>
          </a:lstStyle>
          <a:p>
            <a:r>
              <a:rPr lang="en-US" sz="2400" b="0" dirty="0" smtClean="0">
                <a:solidFill>
                  <a:srgbClr val="00B050"/>
                </a:solidFill>
              </a:rPr>
              <a:t> </a:t>
            </a:r>
            <a:br>
              <a:rPr lang="en-US" sz="2400" b="0" dirty="0" smtClean="0">
                <a:solidFill>
                  <a:srgbClr val="00B050"/>
                </a:solidFill>
              </a:rPr>
            </a:br>
            <a:r>
              <a:rPr lang="en-US" sz="2400" b="0" dirty="0" smtClean="0">
                <a:solidFill>
                  <a:srgbClr val="00B050"/>
                </a:solidFill>
              </a:rPr>
              <a:t/>
            </a:r>
            <a:br>
              <a:rPr lang="en-US" sz="2400" b="0" dirty="0" smtClean="0">
                <a:solidFill>
                  <a:srgbClr val="00B050"/>
                </a:solidFill>
              </a:rPr>
            </a:br>
            <a:r>
              <a:rPr lang="en-US" sz="2400" b="0" dirty="0" smtClean="0">
                <a:solidFill>
                  <a:srgbClr val="00B050"/>
                </a:solidFill>
              </a:rPr>
              <a:t>An assessment by the EU on the Relative Maturity </a:t>
            </a:r>
          </a:p>
          <a:p>
            <a:r>
              <a:rPr lang="en-US" sz="2400" b="0" dirty="0" smtClean="0">
                <a:solidFill>
                  <a:srgbClr val="00B050"/>
                </a:solidFill>
              </a:rPr>
              <a:t>of the Fossil Feedstock Economy </a:t>
            </a:r>
            <a:r>
              <a:rPr lang="en-US" sz="2400" b="0" i="1" dirty="0" smtClean="0">
                <a:solidFill>
                  <a:srgbClr val="00B050"/>
                </a:solidFill>
              </a:rPr>
              <a:t>vis à vis </a:t>
            </a:r>
            <a:r>
              <a:rPr lang="en-US" sz="2400" b="0" dirty="0" smtClean="0">
                <a:solidFill>
                  <a:srgbClr val="00B050"/>
                </a:solidFill>
              </a:rPr>
              <a:t>the </a:t>
            </a:r>
          </a:p>
          <a:p>
            <a:r>
              <a:rPr lang="en-US" sz="2400" b="0" dirty="0" smtClean="0">
                <a:solidFill>
                  <a:srgbClr val="00B050"/>
                </a:solidFill>
              </a:rPr>
              <a:t>Bioeconomy in 2012 - not a complete replacement</a:t>
            </a:r>
          </a:p>
          <a:p>
            <a:r>
              <a:rPr lang="en-US" sz="2400" b="0" dirty="0">
                <a:solidFill>
                  <a:srgbClr val="00B050"/>
                </a:solidFill>
              </a:rPr>
              <a:t>b</a:t>
            </a:r>
            <a:r>
              <a:rPr lang="en-US" sz="2400" b="0" dirty="0" smtClean="0">
                <a:solidFill>
                  <a:srgbClr val="00B050"/>
                </a:solidFill>
              </a:rPr>
              <a:t>ut a major rebalancing….</a:t>
            </a:r>
            <a:br>
              <a:rPr lang="en-US" sz="2400" b="0" dirty="0" smtClean="0">
                <a:solidFill>
                  <a:srgbClr val="00B050"/>
                </a:solidFill>
              </a:rPr>
            </a:br>
            <a:endParaRPr lang="fr-FR" sz="2400" b="0" dirty="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2034"/>
                                        </p:tgtEl>
                                        <p:attrNameLst>
                                          <p:attrName>style.visibility</p:attrName>
                                        </p:attrNameLst>
                                      </p:cBhvr>
                                      <p:to>
                                        <p:strVal val="visible"/>
                                      </p:to>
                                    </p:set>
                                    <p:animEffect transition="in" filter="fade">
                                      <p:cBhvr>
                                        <p:cTn id="7" dur="3000"/>
                                        <p:tgtEl>
                                          <p:spTgt spid="172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p:cNvSpPr>
            <a:spLocks noGrp="1"/>
          </p:cNvSpPr>
          <p:nvPr>
            <p:ph type="dt" sz="half" idx="15"/>
          </p:nvPr>
        </p:nvSpPr>
        <p:spPr/>
        <p:txBody>
          <a:bodyPr/>
          <a:lstStyle/>
          <a:p>
            <a:fld id="{33F376A6-EF45-4E24-A839-FBB3A783CFCE}" type="datetime1">
              <a:rPr lang="en-GB" smtClean="0"/>
              <a:t>05/06/2019</a:t>
            </a:fld>
            <a:endParaRPr lang="fr-FR" dirty="0"/>
          </a:p>
        </p:txBody>
      </p:sp>
      <p:sp>
        <p:nvSpPr>
          <p:cNvPr id="8" name="Footer Placeholder 7"/>
          <p:cNvSpPr>
            <a:spLocks noGrp="1"/>
          </p:cNvSpPr>
          <p:nvPr>
            <p:ph type="ftr" sz="quarter" idx="16"/>
          </p:nvPr>
        </p:nvSpPr>
        <p:spPr/>
        <p:txBody>
          <a:bodyPr/>
          <a:lstStyle/>
          <a:p>
            <a:r>
              <a:rPr lang="fr-FR" b="1" dirty="0" smtClean="0">
                <a:solidFill>
                  <a:schemeClr val="tx1"/>
                </a:solidFill>
                <a:latin typeface="Montserrat Semi" charset="0"/>
                <a:ea typeface="Montserrat Semi" charset="0"/>
                <a:cs typeface="Montserrat Semi" charset="0"/>
              </a:rPr>
              <a:t>Bioeconomy and Glycoscience</a:t>
            </a:r>
            <a:endParaRPr lang="fr-FR"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480" t="2" r="4378" b="22297"/>
          <a:stretch/>
        </p:blipFill>
        <p:spPr>
          <a:xfrm>
            <a:off x="2011944" y="819284"/>
            <a:ext cx="5940000" cy="5508000"/>
          </a:xfrm>
          <a:prstGeom prst="rect">
            <a:avLst/>
          </a:prstGeom>
        </p:spPr>
      </p:pic>
      <p:sp>
        <p:nvSpPr>
          <p:cNvPr id="9" name="Titre 1"/>
          <p:cNvSpPr txBox="1">
            <a:spLocks/>
          </p:cNvSpPr>
          <p:nvPr/>
        </p:nvSpPr>
        <p:spPr>
          <a:xfrm>
            <a:off x="1542359" y="549076"/>
            <a:ext cx="8198406" cy="1325563"/>
          </a:xfrm>
          <a:prstGeom prst="rect">
            <a:avLst/>
          </a:prstGeom>
        </p:spPr>
        <p:txBody>
          <a:bodyPr vert="horz" lIns="91440" tIns="45720" rIns="91440" bIns="45720" rtlCol="0" anchor="b">
            <a:noAutofit/>
          </a:bodyPr>
          <a:lstStyle>
            <a:lvl1pPr algn="l" defTabSz="914390" rtl="0" eaLnBrk="1" latinLnBrk="0" hangingPunct="1">
              <a:lnSpc>
                <a:spcPct val="90000"/>
              </a:lnSpc>
              <a:spcBef>
                <a:spcPct val="0"/>
              </a:spcBef>
              <a:buNone/>
              <a:defRPr sz="3600" b="1" i="0" kern="1200" baseline="0">
                <a:solidFill>
                  <a:schemeClr val="tx1"/>
                </a:solidFill>
                <a:latin typeface="Montserrat Semi" charset="0"/>
                <a:ea typeface="Montserrat Semi" charset="0"/>
                <a:cs typeface="Montserrat Semi" charset="0"/>
              </a:defRPr>
            </a:lvl1pPr>
          </a:lstStyle>
          <a:p>
            <a:pPr algn="ctr"/>
            <a:r>
              <a:rPr lang="en-US" sz="2800" b="0" dirty="0" smtClean="0">
                <a:solidFill>
                  <a:srgbClr val="00B050"/>
                </a:solidFill>
              </a:rPr>
              <a:t>A </a:t>
            </a:r>
            <a:r>
              <a:rPr lang="en-US" sz="2800" b="0" u="sng" dirty="0">
                <a:solidFill>
                  <a:srgbClr val="00B050"/>
                </a:solidFill>
              </a:rPr>
              <a:t>g</a:t>
            </a:r>
            <a:r>
              <a:rPr lang="en-US" sz="2800" b="0" u="sng" dirty="0" smtClean="0">
                <a:solidFill>
                  <a:srgbClr val="00B050"/>
                </a:solidFill>
              </a:rPr>
              <a:t>rowing</a:t>
            </a:r>
            <a:r>
              <a:rPr lang="en-US" sz="2800" b="0" dirty="0" smtClean="0">
                <a:solidFill>
                  <a:srgbClr val="00B050"/>
                </a:solidFill>
              </a:rPr>
              <a:t> Initiative within Horizon 2020….. </a:t>
            </a:r>
            <a:br>
              <a:rPr lang="en-US" sz="2800" b="0" dirty="0" smtClean="0">
                <a:solidFill>
                  <a:srgbClr val="00B050"/>
                </a:solidFill>
              </a:rPr>
            </a:br>
            <a:r>
              <a:rPr lang="en-US" sz="2800" b="0" dirty="0" smtClean="0">
                <a:solidFill>
                  <a:srgbClr val="00B050"/>
                </a:solidFill>
              </a:rPr>
              <a:t/>
            </a:r>
            <a:br>
              <a:rPr lang="en-US" sz="2800" b="0" dirty="0" smtClean="0">
                <a:solidFill>
                  <a:srgbClr val="00B050"/>
                </a:solidFill>
              </a:rPr>
            </a:br>
            <a:r>
              <a:rPr lang="en-US" sz="2800" b="0" dirty="0" smtClean="0">
                <a:solidFill>
                  <a:srgbClr val="00B050"/>
                </a:solidFill>
              </a:rPr>
              <a:t/>
            </a:r>
            <a:br>
              <a:rPr lang="en-US" sz="2800" b="0" dirty="0" smtClean="0">
                <a:solidFill>
                  <a:srgbClr val="00B050"/>
                </a:solidFill>
              </a:rPr>
            </a:br>
            <a:endParaRPr lang="fr-FR" sz="2800" b="0" dirty="0">
              <a:solidFill>
                <a:srgbClr val="00B050"/>
              </a:solidFill>
            </a:endParaRPr>
          </a:p>
        </p:txBody>
      </p:sp>
      <p:sp>
        <p:nvSpPr>
          <p:cNvPr id="4" name="Down Arrow 3"/>
          <p:cNvSpPr/>
          <p:nvPr/>
        </p:nvSpPr>
        <p:spPr>
          <a:xfrm rot="16200000">
            <a:off x="989112" y="4914680"/>
            <a:ext cx="484632" cy="1121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139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p:cNvSpPr>
            <a:spLocks noGrp="1"/>
          </p:cNvSpPr>
          <p:nvPr>
            <p:ph type="dt" sz="half" idx="15"/>
          </p:nvPr>
        </p:nvSpPr>
        <p:spPr/>
        <p:txBody>
          <a:bodyPr/>
          <a:lstStyle/>
          <a:p>
            <a:fld id="{33F376A6-EF45-4E24-A839-FBB3A783CFCE}" type="datetime1">
              <a:rPr lang="en-GB" smtClean="0"/>
              <a:t>05/06/2019</a:t>
            </a:fld>
            <a:endParaRPr lang="fr-FR" dirty="0"/>
          </a:p>
        </p:txBody>
      </p:sp>
      <p:sp>
        <p:nvSpPr>
          <p:cNvPr id="8" name="Footer Placeholder 7"/>
          <p:cNvSpPr>
            <a:spLocks noGrp="1"/>
          </p:cNvSpPr>
          <p:nvPr>
            <p:ph type="ftr" sz="quarter" idx="16"/>
          </p:nvPr>
        </p:nvSpPr>
        <p:spPr/>
        <p:txBody>
          <a:bodyPr/>
          <a:lstStyle/>
          <a:p>
            <a:r>
              <a:rPr lang="fr-FR" b="1" dirty="0" smtClean="0">
                <a:solidFill>
                  <a:schemeClr val="tx1"/>
                </a:solidFill>
                <a:latin typeface="Montserrat Semi" charset="0"/>
                <a:ea typeface="Montserrat Semi" charset="0"/>
                <a:cs typeface="Montserrat Semi" charset="0"/>
              </a:rPr>
              <a:t>Bioeconomy and Glycoscience</a:t>
            </a:r>
            <a:endParaRPr lang="fr-FR"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480" t="-2150" r="4378" b="1129"/>
          <a:stretch/>
        </p:blipFill>
        <p:spPr>
          <a:xfrm>
            <a:off x="2011944" y="684000"/>
            <a:ext cx="5940000" cy="7128000"/>
          </a:xfrm>
          <a:prstGeom prst="rect">
            <a:avLst/>
          </a:prstGeom>
        </p:spPr>
      </p:pic>
      <p:sp>
        <p:nvSpPr>
          <p:cNvPr id="9" name="Titre 1"/>
          <p:cNvSpPr txBox="1">
            <a:spLocks/>
          </p:cNvSpPr>
          <p:nvPr/>
        </p:nvSpPr>
        <p:spPr>
          <a:xfrm>
            <a:off x="1542359" y="549076"/>
            <a:ext cx="8198406" cy="1325563"/>
          </a:xfrm>
          <a:prstGeom prst="rect">
            <a:avLst/>
          </a:prstGeom>
        </p:spPr>
        <p:txBody>
          <a:bodyPr vert="horz" lIns="91440" tIns="45720" rIns="91440" bIns="45720" rtlCol="0" anchor="b">
            <a:noAutofit/>
          </a:bodyPr>
          <a:lstStyle>
            <a:lvl1pPr algn="l" defTabSz="914390" rtl="0" eaLnBrk="1" latinLnBrk="0" hangingPunct="1">
              <a:lnSpc>
                <a:spcPct val="90000"/>
              </a:lnSpc>
              <a:spcBef>
                <a:spcPct val="0"/>
              </a:spcBef>
              <a:buNone/>
              <a:defRPr sz="3600" b="1" i="0" kern="1200" baseline="0">
                <a:solidFill>
                  <a:schemeClr val="tx1"/>
                </a:solidFill>
                <a:latin typeface="Montserrat Semi" charset="0"/>
                <a:ea typeface="Montserrat Semi" charset="0"/>
                <a:cs typeface="Montserrat Semi" charset="0"/>
              </a:defRPr>
            </a:lvl1pPr>
          </a:lstStyle>
          <a:p>
            <a:pPr algn="ctr"/>
            <a:r>
              <a:rPr lang="en-US" sz="2800" b="0" dirty="0" smtClean="0">
                <a:solidFill>
                  <a:srgbClr val="00B050"/>
                </a:solidFill>
              </a:rPr>
              <a:t>A </a:t>
            </a:r>
            <a:r>
              <a:rPr lang="en-US" sz="2800" b="0" u="sng" dirty="0">
                <a:solidFill>
                  <a:srgbClr val="00B050"/>
                </a:solidFill>
              </a:rPr>
              <a:t>g</a:t>
            </a:r>
            <a:r>
              <a:rPr lang="en-US" sz="2800" b="0" u="sng" dirty="0" smtClean="0">
                <a:solidFill>
                  <a:srgbClr val="00B050"/>
                </a:solidFill>
              </a:rPr>
              <a:t>rowing</a:t>
            </a:r>
            <a:r>
              <a:rPr lang="en-US" sz="2800" b="0" dirty="0" smtClean="0">
                <a:solidFill>
                  <a:srgbClr val="00B050"/>
                </a:solidFill>
              </a:rPr>
              <a:t> Initiative within Horizon 2020….. </a:t>
            </a:r>
            <a:br>
              <a:rPr lang="en-US" sz="2800" b="0" dirty="0" smtClean="0">
                <a:solidFill>
                  <a:srgbClr val="00B050"/>
                </a:solidFill>
              </a:rPr>
            </a:br>
            <a:r>
              <a:rPr lang="en-US" sz="2800" b="0" dirty="0" smtClean="0">
                <a:solidFill>
                  <a:srgbClr val="00B050"/>
                </a:solidFill>
              </a:rPr>
              <a:t/>
            </a:r>
            <a:br>
              <a:rPr lang="en-US" sz="2800" b="0" dirty="0" smtClean="0">
                <a:solidFill>
                  <a:srgbClr val="00B050"/>
                </a:solidFill>
              </a:rPr>
            </a:br>
            <a:r>
              <a:rPr lang="en-US" sz="2800" b="0" dirty="0" smtClean="0">
                <a:solidFill>
                  <a:srgbClr val="00B050"/>
                </a:solidFill>
              </a:rPr>
              <a:t/>
            </a:r>
            <a:br>
              <a:rPr lang="en-US" sz="2800" b="0" dirty="0" smtClean="0">
                <a:solidFill>
                  <a:srgbClr val="00B050"/>
                </a:solidFill>
              </a:rPr>
            </a:br>
            <a:endParaRPr lang="fr-FR" sz="2800" b="0" dirty="0">
              <a:solidFill>
                <a:srgbClr val="00B050"/>
              </a:solidFill>
            </a:endParaRPr>
          </a:p>
        </p:txBody>
      </p:sp>
      <p:sp>
        <p:nvSpPr>
          <p:cNvPr id="2" name="Rectangle 1"/>
          <p:cNvSpPr/>
          <p:nvPr/>
        </p:nvSpPr>
        <p:spPr>
          <a:xfrm>
            <a:off x="2133600" y="4587799"/>
            <a:ext cx="5588000" cy="1567543"/>
          </a:xfrm>
          <a:prstGeom prst="rect">
            <a:avLst/>
          </a:prstGeom>
          <a:noFill/>
          <a:ln w="38100">
            <a:solidFill>
              <a:srgbClr val="FB9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9479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25 E" pathEditMode="relative" ptsTypes="">
                                      <p:cBhvr>
                                        <p:cTn id="6" dur="2000" fill="hold"/>
                                        <p:tgtEl>
                                          <p:spTgt spid="5"/>
                                        </p:tgtEl>
                                        <p:attrNameLst>
                                          <p:attrName>ppt_x</p:attrName>
                                          <p:attrName>ppt_y</p:attrName>
                                        </p:attrNameLst>
                                      </p:cBhvr>
                                    </p:animMotion>
                                  </p:childTnLst>
                                </p:cTn>
                              </p:par>
                              <p:par>
                                <p:cTn id="7" presetID="10" presetClass="exit" presetSubtype="0" fill="hold" grpId="0" nodeType="withEffect">
                                  <p:stCondLst>
                                    <p:cond delay="0"/>
                                  </p:stCondLst>
                                  <p:childTnLst>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3000"/>
                                        <p:tgtEl>
                                          <p:spTgt spid="2"/>
                                        </p:tgtEl>
                                      </p:cBhvr>
                                    </p:animEffect>
                                    <p:anim calcmode="lin" valueType="num">
                                      <p:cBhvr>
                                        <p:cTn id="14" dur="3000" fill="hold"/>
                                        <p:tgtEl>
                                          <p:spTgt spid="2"/>
                                        </p:tgtEl>
                                        <p:attrNameLst>
                                          <p:attrName>ppt_x</p:attrName>
                                        </p:attrNameLst>
                                      </p:cBhvr>
                                      <p:tavLst>
                                        <p:tav tm="0">
                                          <p:val>
                                            <p:strVal val="#ppt_x"/>
                                          </p:val>
                                        </p:tav>
                                        <p:tav tm="100000">
                                          <p:val>
                                            <p:strVal val="#ppt_x"/>
                                          </p:val>
                                        </p:tav>
                                      </p:tavLst>
                                    </p:anim>
                                    <p:anim calcmode="lin" valueType="num">
                                      <p:cBhvr>
                                        <p:cTn id="15" dur="3000" fill="hold"/>
                                        <p:tgtEl>
                                          <p:spTgt spid="2"/>
                                        </p:tgtEl>
                                        <p:attrNameLst>
                                          <p:attrName>ppt_y</p:attrName>
                                        </p:attrNameLst>
                                      </p:cBhvr>
                                      <p:tavLst>
                                        <p:tav tm="0">
                                          <p:val>
                                            <p:strVal val="#ppt_y+.1"/>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0641" y="635504"/>
            <a:ext cx="7983887" cy="1325563"/>
          </a:xfrm>
        </p:spPr>
        <p:txBody>
          <a:bodyPr>
            <a:normAutofit fontScale="90000"/>
          </a:bodyPr>
          <a:lstStyle/>
          <a:p>
            <a:r>
              <a:rPr lang="en-US" sz="2600" b="0" dirty="0" smtClean="0">
                <a:solidFill>
                  <a:srgbClr val="00B050"/>
                </a:solidFill>
              </a:rPr>
              <a:t>The EU Bioeconomy </a:t>
            </a:r>
            <a:r>
              <a:rPr lang="en-US" sz="2600" b="0" u="sng" dirty="0" smtClean="0">
                <a:solidFill>
                  <a:srgbClr val="00B050"/>
                </a:solidFill>
              </a:rPr>
              <a:t>continues to be a high priority</a:t>
            </a:r>
            <a:r>
              <a:rPr lang="en-US" sz="2600" b="0" dirty="0" smtClean="0">
                <a:solidFill>
                  <a:srgbClr val="00B050"/>
                </a:solidFill>
              </a:rPr>
              <a:t> </a:t>
            </a:r>
            <a:br>
              <a:rPr lang="en-US" sz="2600" b="0" dirty="0" smtClean="0">
                <a:solidFill>
                  <a:srgbClr val="00B050"/>
                </a:solidFill>
              </a:rPr>
            </a:br>
            <a:r>
              <a:rPr lang="en-US" sz="2600" b="0" dirty="0" smtClean="0">
                <a:solidFill>
                  <a:srgbClr val="00B050"/>
                </a:solidFill>
              </a:rPr>
              <a:t>within the currently developing Horizon Europe plans </a:t>
            </a:r>
            <a:br>
              <a:rPr lang="en-US" sz="2600" b="0" dirty="0" smtClean="0">
                <a:solidFill>
                  <a:srgbClr val="00B050"/>
                </a:solidFill>
              </a:rPr>
            </a:br>
            <a:r>
              <a:rPr lang="en-US" sz="2600" b="0" dirty="0" smtClean="0">
                <a:solidFill>
                  <a:srgbClr val="00B050"/>
                </a:solidFill>
              </a:rPr>
              <a:t>(2021 to 2027).  For example, see its  recently </a:t>
            </a:r>
            <a:br>
              <a:rPr lang="en-US" sz="2600" b="0" dirty="0" smtClean="0">
                <a:solidFill>
                  <a:srgbClr val="00B050"/>
                </a:solidFill>
              </a:rPr>
            </a:br>
            <a:r>
              <a:rPr lang="en-US" sz="2600" b="0" dirty="0" smtClean="0">
                <a:solidFill>
                  <a:srgbClr val="00B050"/>
                </a:solidFill>
              </a:rPr>
              <a:t>published ‘Missions’: </a:t>
            </a:r>
            <a:br>
              <a:rPr lang="en-US" sz="2600" b="0" dirty="0" smtClean="0">
                <a:solidFill>
                  <a:srgbClr val="00B050"/>
                </a:solidFill>
              </a:rPr>
            </a:br>
            <a:endParaRPr lang="fr-FR" sz="2600" b="0" dirty="0">
              <a:solidFill>
                <a:srgbClr val="00B050"/>
              </a:solidFill>
            </a:endParaRPr>
          </a:p>
        </p:txBody>
      </p:sp>
      <p:sp>
        <p:nvSpPr>
          <p:cNvPr id="4" name="Espace réservé de la date 3"/>
          <p:cNvSpPr>
            <a:spLocks noGrp="1"/>
          </p:cNvSpPr>
          <p:nvPr>
            <p:ph type="dt" sz="half" idx="15"/>
          </p:nvPr>
        </p:nvSpPr>
        <p:spPr/>
        <p:txBody>
          <a:bodyPr/>
          <a:lstStyle/>
          <a:p>
            <a:fld id="{D4DE8F54-1D14-42FA-9F8F-FF87B9E9BE22}" type="datetime1">
              <a:rPr lang="en-GB" smtClean="0"/>
              <a:t>05/06/2019</a:t>
            </a:fld>
            <a:endParaRPr lang="fr-FR" dirty="0"/>
          </a:p>
        </p:txBody>
      </p:sp>
      <p:sp>
        <p:nvSpPr>
          <p:cNvPr id="6" name="Rectangle 5"/>
          <p:cNvSpPr/>
          <p:nvPr/>
        </p:nvSpPr>
        <p:spPr>
          <a:xfrm>
            <a:off x="417778" y="2895600"/>
            <a:ext cx="506147"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p:cNvSpPr>
            <a:spLocks noGrp="1"/>
          </p:cNvSpPr>
          <p:nvPr>
            <p:ph type="body" sz="quarter" idx="14"/>
          </p:nvPr>
        </p:nvSpPr>
        <p:spPr>
          <a:xfrm>
            <a:off x="323850" y="1765116"/>
            <a:ext cx="8629650" cy="4288625"/>
          </a:xfrm>
        </p:spPr>
        <p:txBody>
          <a:bodyPr>
            <a:noAutofit/>
          </a:bodyPr>
          <a:lstStyle/>
          <a:p>
            <a:pPr>
              <a:buFont typeface="Wingdings" panose="05000000000000000000" pitchFamily="2" charset="2"/>
              <a:buChar char="q"/>
            </a:pPr>
            <a:r>
              <a:rPr lang="en-GB" sz="2400" dirty="0" smtClean="0"/>
              <a:t> Adaptation to Climate Change including Societal Transformation;</a:t>
            </a:r>
          </a:p>
          <a:p>
            <a:pPr>
              <a:buFont typeface="Wingdings" panose="05000000000000000000" pitchFamily="2" charset="2"/>
              <a:buChar char="q"/>
            </a:pPr>
            <a:r>
              <a:rPr lang="en-GB" sz="2400" dirty="0" smtClean="0"/>
              <a:t> Cancer in all its forms;</a:t>
            </a:r>
          </a:p>
          <a:p>
            <a:pPr>
              <a:buFont typeface="Wingdings" panose="05000000000000000000" pitchFamily="2" charset="2"/>
              <a:buChar char="q"/>
            </a:pPr>
            <a:r>
              <a:rPr lang="en-GB" sz="2400" dirty="0" smtClean="0"/>
              <a:t> Healthy Oceans and Natural Waters;</a:t>
            </a:r>
          </a:p>
          <a:p>
            <a:pPr>
              <a:buFont typeface="Wingdings" panose="05000000000000000000" pitchFamily="2" charset="2"/>
              <a:buChar char="q"/>
            </a:pPr>
            <a:r>
              <a:rPr lang="en-GB" sz="2400" dirty="0" smtClean="0"/>
              <a:t> Carbon Neutral and Smart Cities;</a:t>
            </a:r>
          </a:p>
          <a:p>
            <a:pPr>
              <a:buFont typeface="Wingdings" panose="05000000000000000000" pitchFamily="2" charset="2"/>
              <a:buChar char="q"/>
            </a:pPr>
            <a:r>
              <a:rPr lang="en-GB" sz="2400" dirty="0" smtClean="0"/>
              <a:t> Soil Health for Sustainable Food.</a:t>
            </a:r>
            <a:endParaRPr lang="en-GB" sz="1800" dirty="0" smtClean="0">
              <a:solidFill>
                <a:srgbClr val="FF0000"/>
              </a:solidFill>
            </a:endParaRPr>
          </a:p>
          <a:p>
            <a:pPr marL="0" indent="0">
              <a:buNone/>
            </a:pPr>
            <a:r>
              <a:rPr lang="en-GB" sz="1700" dirty="0" smtClean="0">
                <a:solidFill>
                  <a:srgbClr val="FF0000"/>
                </a:solidFill>
              </a:rPr>
              <a:t>…..We will return to some of these topics in greater detail later when we consider the contributions that the </a:t>
            </a:r>
            <a:r>
              <a:rPr lang="en-GB" sz="1700" dirty="0" err="1" smtClean="0">
                <a:solidFill>
                  <a:srgbClr val="FF0000"/>
                </a:solidFill>
              </a:rPr>
              <a:t>glycosciences</a:t>
            </a:r>
            <a:r>
              <a:rPr lang="en-GB" sz="1700" dirty="0" smtClean="0">
                <a:solidFill>
                  <a:srgbClr val="FF0000"/>
                </a:solidFill>
              </a:rPr>
              <a:t> can make to building the EU Bioeconomy</a:t>
            </a:r>
            <a:r>
              <a:rPr lang="en-GB" sz="1700" dirty="0">
                <a:solidFill>
                  <a:srgbClr val="FF0000"/>
                </a:solidFill>
              </a:rPr>
              <a:t>;</a:t>
            </a:r>
            <a:r>
              <a:rPr lang="en-GB" sz="1700" dirty="0" smtClean="0">
                <a:solidFill>
                  <a:srgbClr val="FF0000"/>
                </a:solidFill>
              </a:rPr>
              <a:t>  </a:t>
            </a:r>
          </a:p>
          <a:p>
            <a:pPr marL="0" indent="0">
              <a:buNone/>
            </a:pPr>
            <a:r>
              <a:rPr lang="en-GB" sz="1700" dirty="0" smtClean="0">
                <a:solidFill>
                  <a:srgbClr val="FF0000"/>
                </a:solidFill>
              </a:rPr>
              <a:t>…..Innovative glycotechnology, and the new glycoscience backing it, is needed to provide solutions to the problems and challenges inherent in all five Missions..</a:t>
            </a:r>
            <a:endParaRPr lang="en-GB" sz="1700" dirty="0">
              <a:solidFill>
                <a:srgbClr val="FF0000"/>
              </a:solidFill>
            </a:endParaRPr>
          </a:p>
        </p:txBody>
      </p:sp>
      <p:sp>
        <p:nvSpPr>
          <p:cNvPr id="8" name="Footer Placeholder 7"/>
          <p:cNvSpPr>
            <a:spLocks noGrp="1"/>
          </p:cNvSpPr>
          <p:nvPr>
            <p:ph type="ftr" sz="quarter" idx="16"/>
          </p:nvPr>
        </p:nvSpPr>
        <p:spPr/>
        <p:txBody>
          <a:bodyPr/>
          <a:lstStyle/>
          <a:p>
            <a:r>
              <a:rPr lang="fr-FR" b="1" dirty="0" smtClean="0">
                <a:solidFill>
                  <a:schemeClr val="tx1"/>
                </a:solidFill>
                <a:latin typeface="Montserrat Semi" charset="0"/>
                <a:ea typeface="Montserrat Semi" charset="0"/>
                <a:cs typeface="Montserrat Semi" charset="0"/>
              </a:rPr>
              <a:t>Bioeconomy and Glycoscience</a:t>
            </a:r>
            <a:endParaRPr lang="fr-FR" dirty="0"/>
          </a:p>
        </p:txBody>
      </p:sp>
    </p:spTree>
    <p:extLst>
      <p:ext uri="{BB962C8B-B14F-4D97-AF65-F5344CB8AC3E}">
        <p14:creationId xmlns:p14="http://schemas.microsoft.com/office/powerpoint/2010/main" val="390392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10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100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000"/>
                                        <p:tgtEl>
                                          <p:spTgt spid="7">
                                            <p:txEl>
                                              <p:pRg st="3" end="3"/>
                                            </p:txEl>
                                          </p:spTgt>
                                        </p:tgtEl>
                                      </p:cBhvr>
                                    </p:animEffect>
                                    <p:anim calcmode="lin" valueType="num">
                                      <p:cBhvr>
                                        <p:cTn id="2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100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anim calcmode="lin" valueType="num">
                                      <p:cBhvr>
                                        <p:cTn id="3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xEl>
                                              <p:pRg st="5" end="5"/>
                                            </p:txEl>
                                          </p:spTgt>
                                        </p:tgtEl>
                                        <p:attrNameLst>
                                          <p:attrName>style.visibility</p:attrName>
                                        </p:attrNameLst>
                                      </p:cBhvr>
                                      <p:to>
                                        <p:strVal val="visible"/>
                                      </p:to>
                                    </p:set>
                                    <p:animEffect transition="in" filter="fade">
                                      <p:cBhvr>
                                        <p:cTn id="38" dur="1000"/>
                                        <p:tgtEl>
                                          <p:spTgt spid="7">
                                            <p:txEl>
                                              <p:pRg st="5" end="5"/>
                                            </p:txEl>
                                          </p:spTgt>
                                        </p:tgtEl>
                                      </p:cBhvr>
                                    </p:animEffect>
                                    <p:anim calcmode="lin" valueType="num">
                                      <p:cBhvr>
                                        <p:cTn id="39"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fade">
                                      <p:cBhvr>
                                        <p:cTn id="45" dur="1000"/>
                                        <p:tgtEl>
                                          <p:spTgt spid="7">
                                            <p:txEl>
                                              <p:pRg st="6" end="6"/>
                                            </p:txEl>
                                          </p:spTgt>
                                        </p:tgtEl>
                                      </p:cBhvr>
                                    </p:animEffect>
                                    <p:anim calcmode="lin" valueType="num">
                                      <p:cBhvr>
                                        <p:cTn id="46"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Personnalisée 6">
      <a:dk1>
        <a:srgbClr val="232F5D"/>
      </a:dk1>
      <a:lt1>
        <a:srgbClr val="FFFFFF"/>
      </a:lt1>
      <a:dk2>
        <a:srgbClr val="3949B7"/>
      </a:dk2>
      <a:lt2>
        <a:srgbClr val="ADB0BE"/>
      </a:lt2>
      <a:accent1>
        <a:srgbClr val="5B9BD5"/>
      </a:accent1>
      <a:accent2>
        <a:srgbClr val="20BEE8"/>
      </a:accent2>
      <a:accent3>
        <a:srgbClr val="65DCE4"/>
      </a:accent3>
      <a:accent4>
        <a:srgbClr val="67DB88"/>
      </a:accent4>
      <a:accent5>
        <a:srgbClr val="EDE762"/>
      </a:accent5>
      <a:accent6>
        <a:srgbClr val="FF5792"/>
      </a:accent6>
      <a:hlink>
        <a:srgbClr val="FF8357"/>
      </a:hlink>
      <a:folHlink>
        <a:srgbClr val="7E849E"/>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defRPr sz="1000" dirty="0" smtClean="0"/>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LGC-Basic_powerpoint_Template">
  <a:themeElements>
    <a:clrScheme name="LGC-Basic_powerpoi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GC-Basic_powerpoin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LGC-Basic_powerpoi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GC-Basic_powerpoin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GC-Basic_powerpoin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GC-Basic_powerpoin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GC-Basic_powerpoin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GC-Basic_powerpoin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GC-Basic_powerpoin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GC-Basic_powerpoin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GC-Basic_powerpoin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GC-Basic_powerpoin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GC-Basic_powerpoin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GC-Basic_powerpoin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LGC-Basic_powerpoint_Template">
  <a:themeElements>
    <a:clrScheme name="LGC-Basic_powerpoi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GC-Basic_powerpoin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LGC-Basic_powerpoi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GC-Basic_powerpoin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GC-Basic_powerpoin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GC-Basic_powerpoin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GC-Basic_powerpoin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GC-Basic_powerpoin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GC-Basic_powerpoin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GC-Basic_powerpoin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GC-Basic_powerpoin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GC-Basic_powerpoin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GC-Basic_powerpoin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GC-Basic_powerpoin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GC-Basic_powerpoint_Template">
  <a:themeElements>
    <a:clrScheme name="LGC-Basic_powerpoi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GC-Basic_powerpoin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LGC-Basic_powerpoi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GC-Basic_powerpoin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GC-Basic_powerpoin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GC-Basic_powerpoin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GC-Basic_powerpoin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GC-Basic_powerpoin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GC-Basic_powerpoin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GC-Basic_powerpoin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GC-Basic_powerpoin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GC-Basic_powerpoin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GC-Basic_powerpoin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GC-Basic_powerpoin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42105</TotalTime>
  <Words>3967</Words>
  <Application>Microsoft Office PowerPoint</Application>
  <PresentationFormat>On-screen Show (4:3)</PresentationFormat>
  <Paragraphs>745</Paragraphs>
  <Slides>47</Slides>
  <Notes>2</Notes>
  <HiddenSlides>0</HiddenSlides>
  <MMClips>0</MMClips>
  <ScaleCrop>false</ScaleCrop>
  <HeadingPairs>
    <vt:vector size="4" baseType="variant">
      <vt:variant>
        <vt:lpstr>Theme</vt:lpstr>
      </vt:variant>
      <vt:variant>
        <vt:i4>4</vt:i4>
      </vt:variant>
      <vt:variant>
        <vt:lpstr>Slide Titles</vt:lpstr>
      </vt:variant>
      <vt:variant>
        <vt:i4>47</vt:i4>
      </vt:variant>
    </vt:vector>
  </HeadingPairs>
  <TitlesOfParts>
    <vt:vector size="51" baseType="lpstr">
      <vt:lpstr>Thème Office</vt:lpstr>
      <vt:lpstr>LGC-Basic_powerpoint_Template</vt:lpstr>
      <vt:lpstr>1_LGC-Basic_powerpoint_Template</vt:lpstr>
      <vt:lpstr>2_LGC-Basic_powerpoint_Template</vt:lpstr>
      <vt:lpstr>The Bioeconomy and Glycoscience </vt:lpstr>
      <vt:lpstr>Purposes of this talk    </vt:lpstr>
      <vt:lpstr>Main topics of the talk    </vt:lpstr>
      <vt:lpstr>1: The role of ‘Bioeconomy Europe’ and the core concept of “Sustainable Growth”, as advocated by the EU…..</vt:lpstr>
      <vt:lpstr>   An Important Declaration of Principle  by the EU on the Bioeconomy in 2012…. </vt:lpstr>
      <vt:lpstr>PowerPoint Presentation</vt:lpstr>
      <vt:lpstr>PowerPoint Presentation</vt:lpstr>
      <vt:lpstr>PowerPoint Presentation</vt:lpstr>
      <vt:lpstr>The EU Bioeconomy continues to be a high priority  within the currently developing Horizon Europe plans  (2021 to 2027).  For example, see its  recently  published ‘Missions’:  </vt:lpstr>
      <vt:lpstr>   An Important Declaration of Principle - Innovating for Sustainable Growth ….. </vt:lpstr>
      <vt:lpstr>2: What is “Innovating for Sustainable Growth”?</vt:lpstr>
      <vt:lpstr>   “Innovation”: the situation 10 years ago </vt:lpstr>
      <vt:lpstr>   “Innovation”: the situation 10 years ago </vt:lpstr>
      <vt:lpstr>   A limited definition of Innovation which puts very strong emphasis on profitability as the  main, if not only, criterion…. </vt:lpstr>
      <vt:lpstr>   A limited definition of Innovation which puts very strong emphasis on profitability as the  main, if not only, criterion…. </vt:lpstr>
      <vt:lpstr>   Investing in an EU Bioeconomy….. </vt:lpstr>
      <vt:lpstr>PowerPoint Presentation</vt:lpstr>
      <vt:lpstr>    </vt:lpstr>
      <vt:lpstr>Innovating for Sustainable Growth</vt:lpstr>
      <vt:lpstr>PowerPoint Presentation</vt:lpstr>
      <vt:lpstr>PowerPoint Presentation</vt:lpstr>
      <vt:lpstr>PowerPoint Presentation</vt:lpstr>
      <vt:lpstr>PowerPoint Presentation</vt:lpstr>
      <vt:lpstr>PowerPoint Presentation</vt:lpstr>
      <vt:lpstr>3: Both glycoscience and glycotechnology are essential to deliver the Bioeconomy Europe vision –  but how do we raise the funding required?</vt:lpstr>
      <vt:lpstr>Glycoscience research: how do we obtain the  funding required within the EU Bioeconomy?</vt:lpstr>
      <vt:lpstr>Some examples where SusChem considers where more investment could benefit the  EU Bioeconomy over the next decade…..</vt:lpstr>
      <vt:lpstr>Glycoscience research: how do we obtain the  funding required within the EU Bioeconomy?</vt:lpstr>
      <vt:lpstr>PowerPoint Presentation</vt:lpstr>
      <vt:lpstr>A total of  €52,700,000,000  is currently allocated to:  “Pillar 2 – Global Challenges &amp; Industrial Competitiveness”  in six tranches or “Clusters”……</vt:lpstr>
      <vt:lpstr>PowerPoint Presentation</vt:lpstr>
      <vt:lpstr>PowerPoint Presentation</vt:lpstr>
      <vt:lpstr>PowerPoint Presentation</vt:lpstr>
      <vt:lpstr>Glycoscience research: how do we obtain the  funding required within the EU Bioeconomy?</vt:lpstr>
      <vt:lpstr>PowerPoint Presentation</vt:lpstr>
      <vt:lpstr>PowerPoint Presentation</vt:lpstr>
      <vt:lpstr>4. An example of Research and Innovation [‘R&amp;I] priorities and challenges involving the glycosciences….</vt:lpstr>
      <vt:lpstr>PowerPoint Presentation</vt:lpstr>
      <vt:lpstr>Metrology – what is it?   </vt:lpstr>
      <vt:lpstr>PowerPoint Presentation</vt:lpstr>
      <vt:lpstr>PowerPoint Presentation</vt:lpstr>
      <vt:lpstr>Question: has the rise of “big data” meant that we no longer need to understand chemical structure elucidation and reaction mechanisms? </vt:lpstr>
      <vt:lpstr>“Big data” are not a magic shortcut! </vt:lpstr>
      <vt:lpstr>Lots of data are not a substitute for understanding –  we need information on the chemical mechanisms underpinning glycan behaviour  to  interpret the data…. </vt:lpstr>
      <vt:lpstr>PowerPoint Presentation</vt:lpstr>
      <vt:lpstr>Purposes of this talk    </vt:lpstr>
      <vt:lpstr>The Bioeconomy and Glycoscience </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HENDERSON</dc:creator>
  <cp:lastModifiedBy>Gnostek</cp:lastModifiedBy>
  <cp:revision>575</cp:revision>
  <cp:lastPrinted>2019-05-15T16:20:26Z</cp:lastPrinted>
  <dcterms:created xsi:type="dcterms:W3CDTF">2016-11-08T09:43:24Z</dcterms:created>
  <dcterms:modified xsi:type="dcterms:W3CDTF">2019-06-06T05:57:52Z</dcterms:modified>
</cp:coreProperties>
</file>